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62" r:id="rId3"/>
    <p:sldId id="257" r:id="rId4"/>
    <p:sldId id="306" r:id="rId5"/>
    <p:sldId id="259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3" r:id="rId18"/>
    <p:sldId id="275" r:id="rId19"/>
    <p:sldId id="276" r:id="rId20"/>
    <p:sldId id="277" r:id="rId21"/>
    <p:sldId id="278" r:id="rId22"/>
    <p:sldId id="279" r:id="rId23"/>
    <p:sldId id="280" r:id="rId24"/>
    <p:sldId id="301" r:id="rId25"/>
    <p:sldId id="302" r:id="rId26"/>
    <p:sldId id="310" r:id="rId27"/>
    <p:sldId id="281" r:id="rId28"/>
    <p:sldId id="308" r:id="rId29"/>
    <p:sldId id="305" r:id="rId30"/>
    <p:sldId id="284" r:id="rId31"/>
    <p:sldId id="307" r:id="rId32"/>
    <p:sldId id="283" r:id="rId33"/>
    <p:sldId id="287" r:id="rId34"/>
    <p:sldId id="288" r:id="rId35"/>
    <p:sldId id="315" r:id="rId36"/>
    <p:sldId id="289" r:id="rId37"/>
    <p:sldId id="291" r:id="rId38"/>
    <p:sldId id="292" r:id="rId39"/>
    <p:sldId id="293" r:id="rId40"/>
    <p:sldId id="294" r:id="rId41"/>
    <p:sldId id="298" r:id="rId42"/>
    <p:sldId id="295" r:id="rId43"/>
    <p:sldId id="314" r:id="rId44"/>
    <p:sldId id="316" r:id="rId45"/>
    <p:sldId id="297" r:id="rId46"/>
    <p:sldId id="260" r:id="rId47"/>
    <p:sldId id="300" r:id="rId48"/>
    <p:sldId id="313" r:id="rId49"/>
    <p:sldId id="312" r:id="rId50"/>
    <p:sldId id="311" r:id="rId51"/>
  </p:sldIdLst>
  <p:sldSz cx="9144000" cy="5143500" type="screen16x9"/>
  <p:notesSz cx="6858000" cy="9144000"/>
  <p:defaultTextStyle>
    <a:defPPr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4041"/>
    <a:srgbClr val="5988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3043"/>
  </p:normalViewPr>
  <p:slideViewPr>
    <p:cSldViewPr snapToGrid="0" snapToObjects="1">
      <p:cViewPr>
        <p:scale>
          <a:sx n="125" d="100"/>
          <a:sy n="125" d="100"/>
        </p:scale>
        <p:origin x="1240" y="2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jpg>
</file>

<file path=ppt/media/image32.jpg>
</file>

<file path=ppt/media/image33.jpeg>
</file>

<file path=ppt/media/image34.gif>
</file>

<file path=ppt/media/image35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276D9-9692-0C49-B05B-37860354241C}" type="datetimeFigureOut">
              <a:rPr lang="ru-RU" smtClean="0"/>
              <a:t>24.09.16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5334DE-800B-3E4F-B2B5-916AA61CD4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649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Протокол HTTP/2 обещает ускорение загрузки страниц и очень активно продвигается. Так ли это и какую пользу от протокола могут получить </a:t>
            </a:r>
            <a:r>
              <a:rPr lang="ru-RU" dirty="0" err="1" smtClean="0"/>
              <a:t>Frontend</a:t>
            </a:r>
            <a:r>
              <a:rPr lang="ru-RU" dirty="0" smtClean="0"/>
              <a:t> разработчики? Стоит ли переходить на новый протокол? В качестве киллер </a:t>
            </a:r>
            <a:r>
              <a:rPr lang="ru-RU" dirty="0" err="1" smtClean="0"/>
              <a:t>фичи</a:t>
            </a:r>
            <a:r>
              <a:rPr lang="ru-RU" dirty="0" smtClean="0"/>
              <a:t> заявлена поддержка </a:t>
            </a:r>
            <a:r>
              <a:rPr lang="ru-RU" dirty="0" err="1" smtClean="0"/>
              <a:t>Server</a:t>
            </a:r>
            <a:r>
              <a:rPr lang="ru-RU" dirty="0" smtClean="0"/>
              <a:t> </a:t>
            </a:r>
            <a:r>
              <a:rPr lang="ru-RU" dirty="0" err="1" smtClean="0"/>
              <a:t>push</a:t>
            </a:r>
            <a:r>
              <a:rPr lang="ru-RU" dirty="0" smtClean="0"/>
              <a:t>. Что это и как этим пользоваться? Эти и другие вопросы будут освещены в докладе.</a:t>
            </a:r>
            <a:endParaRPr lang="en-US" dirty="0" smtClean="0"/>
          </a:p>
          <a:p>
            <a:endParaRPr lang="en-US" dirty="0" smtClean="0"/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5643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 HTTP/1  браузер максимум открывает 6 соединений.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 HTTP/2 </a:t>
            </a:r>
            <a:r>
              <a:rPr lang="ru-RU" dirty="0" err="1" smtClean="0"/>
              <a:t>паралельно</a:t>
            </a:r>
            <a:r>
              <a:rPr lang="ru-RU" dirty="0" smtClean="0"/>
              <a:t> может качаться сотни файлов. При этом можно </a:t>
            </a:r>
            <a:r>
              <a:rPr lang="ru-RU" dirty="0" err="1" smtClean="0"/>
              <a:t>приоритезировать</a:t>
            </a:r>
            <a:r>
              <a:rPr lang="ru-RU" dirty="0" smtClean="0"/>
              <a:t> загрузку и даже прервать загрузку файла. В HTTP/1 пока файл не будет загружен, браузер не приступит к загрузке следующего (если будет занято максимальное количество коннектов).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327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HTTP/2 выигрывает за счет высокого 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паралелизма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30354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Приоритезация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это как кортеж с мигалками. Когда какому-то файлу повышают приоритет, он проносится сквозь поток, а все остальные на это время прижимаются к обочине.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7715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1752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95108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Почему</a:t>
            </a:r>
            <a:r>
              <a:rPr lang="ru-RU" baseline="0" dirty="0" smtClean="0"/>
              <a:t> выделил </a:t>
            </a:r>
            <a:r>
              <a:rPr lang="mr-IN" baseline="0" dirty="0" smtClean="0"/>
              <a:t>–</a:t>
            </a:r>
            <a:r>
              <a:rPr lang="ru-RU" baseline="0" dirty="0" smtClean="0"/>
              <a:t> поддерживают </a:t>
            </a:r>
            <a:r>
              <a:rPr lang="en-US" baseline="0" dirty="0" smtClean="0"/>
              <a:t>Server push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342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11133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1137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7300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6303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55883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79222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prerender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is-IS" baseline="0" dirty="0" smtClean="0"/>
              <a:t>…</a:t>
            </a:r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05330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 это должно</a:t>
            </a:r>
            <a:r>
              <a:rPr lang="ru-RU" baseline="0" dirty="0" smtClean="0"/>
              <a:t> обрабатываться так же </a:t>
            </a:r>
            <a:r>
              <a:rPr lang="en-US" baseline="0" dirty="0" smtClean="0"/>
              <a:t>Proxy </a:t>
            </a:r>
            <a:r>
              <a:rPr lang="ru-RU" baseline="0" dirty="0" smtClean="0"/>
              <a:t>сервером. Это не только для клиента.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70845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Subresources</a:t>
            </a:r>
            <a:r>
              <a:rPr lang="en-US" baseline="0" dirty="0" smtClean="0"/>
              <a:t> - deprecated</a:t>
            </a:r>
            <a:endParaRPr lang="ru-RU" baseline="0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88147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prerender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is-IS" baseline="0" dirty="0" smtClean="0"/>
              <a:t>…</a:t>
            </a:r>
            <a:endParaRPr lang="ru-RU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30655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 это должно</a:t>
            </a:r>
            <a:r>
              <a:rPr lang="ru-RU" baseline="0" dirty="0" smtClean="0"/>
              <a:t> обрабатываться так же </a:t>
            </a:r>
            <a:r>
              <a:rPr lang="en-US" baseline="0" dirty="0" smtClean="0"/>
              <a:t>Proxy </a:t>
            </a:r>
            <a:r>
              <a:rPr lang="ru-RU" baseline="0" dirty="0" smtClean="0"/>
              <a:t>сервером. Это не только для клиента.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25378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 это должно</a:t>
            </a:r>
            <a:r>
              <a:rPr lang="ru-RU" baseline="0" dirty="0" smtClean="0"/>
              <a:t> обрабатываться так же </a:t>
            </a:r>
            <a:r>
              <a:rPr lang="en-US" baseline="0" dirty="0" smtClean="0"/>
              <a:t>Proxy </a:t>
            </a:r>
            <a:r>
              <a:rPr lang="ru-RU" baseline="0" dirty="0" smtClean="0"/>
              <a:t>сервером. Это не только для клиента.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8850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Поисковик нам выдаст кучу ответов вида </a:t>
            </a:r>
            <a:r>
              <a:rPr lang="en-US" dirty="0" smtClean="0"/>
              <a:t>COMET,</a:t>
            </a:r>
            <a:r>
              <a:rPr lang="en-US" baseline="0" dirty="0" smtClean="0"/>
              <a:t> Server-Sent-Events, </a:t>
            </a:r>
            <a:r>
              <a:rPr lang="is-IS" baseline="0" dirty="0" smtClean="0"/>
              <a:t>…</a:t>
            </a:r>
          </a:p>
          <a:p>
            <a:r>
              <a:rPr lang="is-IS" baseline="0" dirty="0" smtClean="0"/>
              <a:t>Push promises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64217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Поисковик нам выдаст кучу ответов вида </a:t>
            </a:r>
            <a:r>
              <a:rPr lang="en-US" dirty="0" smtClean="0"/>
              <a:t>COMET,</a:t>
            </a:r>
            <a:r>
              <a:rPr lang="en-US" baseline="0" dirty="0" smtClean="0"/>
              <a:t> Server-Sent-Events, </a:t>
            </a:r>
            <a:r>
              <a:rPr lang="is-IS" baseline="0" dirty="0" smtClean="0"/>
              <a:t>…</a:t>
            </a:r>
          </a:p>
          <a:p>
            <a:r>
              <a:rPr lang="is-IS" baseline="0" dirty="0" smtClean="0"/>
              <a:t>Push promises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92798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979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Мы</a:t>
            </a:r>
            <a:r>
              <a:rPr lang="ru-RU" baseline="0" dirty="0" smtClean="0"/>
              <a:t> делаем высоконагруженный портал с множеством туристических сервисов. Основное наше направление - это продажа билетов.</a:t>
            </a:r>
          </a:p>
          <a:p>
            <a:endParaRPr lang="ru-RU" baseline="0" dirty="0" smtClean="0"/>
          </a:p>
          <a:p>
            <a:r>
              <a:rPr lang="ru-RU" baseline="0" dirty="0" smtClean="0"/>
              <a:t>Мы даем возможность клиентам купить билет на любое путешествие!</a:t>
            </a:r>
          </a:p>
          <a:p>
            <a:endParaRPr lang="ru-RU" baseline="0" dirty="0" smtClean="0"/>
          </a:p>
          <a:p>
            <a:r>
              <a:rPr lang="ru-RU" baseline="0" dirty="0" smtClean="0"/>
              <a:t>У нас большой </a:t>
            </a:r>
            <a:r>
              <a:rPr lang="en-US" baseline="0" dirty="0" smtClean="0"/>
              <a:t>IT </a:t>
            </a:r>
            <a:r>
              <a:rPr lang="ru-RU" baseline="0" dirty="0" smtClean="0"/>
              <a:t>отдел – почти 50</a:t>
            </a:r>
            <a:r>
              <a:rPr lang="en-US" baseline="0" dirty="0" smtClean="0"/>
              <a:t>%</a:t>
            </a:r>
            <a:r>
              <a:rPr lang="ru-RU" baseline="0" dirty="0" smtClean="0"/>
              <a:t> всего штата.</a:t>
            </a:r>
            <a:endParaRPr lang="en-US" dirty="0" smtClean="0"/>
          </a:p>
          <a:p>
            <a:endParaRPr lang="ru-RU" dirty="0" smtClean="0"/>
          </a:p>
          <a:p>
            <a:r>
              <a:rPr lang="ru-RU" dirty="0" smtClean="0"/>
              <a:t>Мы следим</a:t>
            </a:r>
            <a:r>
              <a:rPr lang="ru-RU" baseline="0" dirty="0" smtClean="0"/>
              <a:t> за технологиями и об одной такой технологии, которую мы начинаем внедрять в наши сервисы сегодня и пойдет речь.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595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DNS Lookup</a:t>
            </a:r>
          </a:p>
          <a:p>
            <a:r>
              <a:rPr lang="en-US" dirty="0" smtClean="0"/>
              <a:t>Initial</a:t>
            </a:r>
            <a:r>
              <a:rPr lang="en-US" baseline="0" dirty="0" smtClean="0"/>
              <a:t> connection - orange</a:t>
            </a:r>
          </a:p>
          <a:p>
            <a:r>
              <a:rPr lang="en-US" baseline="0" dirty="0" smtClean="0"/>
              <a:t>SSL - purple</a:t>
            </a:r>
          </a:p>
          <a:p>
            <a:r>
              <a:rPr lang="en-US" baseline="0" dirty="0" smtClean="0"/>
              <a:t>Request sent - gray</a:t>
            </a:r>
          </a:p>
          <a:p>
            <a:r>
              <a:rPr lang="en-US" baseline="0" dirty="0" smtClean="0"/>
              <a:t>Waiting TTFB - green</a:t>
            </a:r>
          </a:p>
          <a:p>
            <a:r>
              <a:rPr lang="ru-RU" baseline="0" dirty="0" smtClean="0"/>
              <a:t>Загрузка</a:t>
            </a:r>
            <a:r>
              <a:rPr lang="en-US" baseline="0" dirty="0" smtClean="0"/>
              <a:t> </a:t>
            </a:r>
            <a:r>
              <a:rPr lang="ru-RU" baseline="0" dirty="0" smtClean="0"/>
              <a:t>контента</a:t>
            </a:r>
            <a:r>
              <a:rPr lang="en-US" baseline="0" dirty="0" smtClean="0"/>
              <a:t> - blue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05719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Какими способами можно инициировать </a:t>
            </a:r>
            <a:r>
              <a:rPr lang="ru-RU" dirty="0" err="1" smtClean="0"/>
              <a:t>пуш</a:t>
            </a:r>
            <a:r>
              <a:rPr lang="ru-RU" dirty="0" smtClean="0"/>
              <a:t> файлов?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68502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7288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43966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39550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2763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785220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25161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59140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55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Я хочу поговорить с вами про </a:t>
            </a:r>
            <a:r>
              <a:rPr lang="en-US" dirty="0" smtClean="0"/>
              <a:t>HTTP/2</a:t>
            </a:r>
            <a:r>
              <a:rPr lang="ru-RU" baseline="0" dirty="0" smtClean="0"/>
              <a:t> с точки зрения продвинутого пользователя – т.е. Разработчика веб приложений. Я не буду углубляться в детали, которые не обязательны для нашей индустрии </a:t>
            </a:r>
            <a:r>
              <a:rPr lang="ru-RU" baseline="0" dirty="0" err="1" smtClean="0"/>
              <a:t>фронтенда</a:t>
            </a:r>
            <a:r>
              <a:rPr lang="ru-RU" baseline="0" dirty="0" smtClean="0"/>
              <a:t>.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Почему он</a:t>
            </a:r>
            <a:r>
              <a:rPr lang="ru-RU" baseline="0" dirty="0" smtClean="0"/>
              <a:t> интересен? Нам пророчат что это будущее.</a:t>
            </a:r>
            <a:endParaRPr lang="ru-RU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Обещают ускорение загрузки страниц и очень активно продвигается </a:t>
            </a:r>
            <a:r>
              <a:rPr lang="en-US" dirty="0" smtClean="0"/>
              <a:t>Mozilla </a:t>
            </a:r>
            <a:r>
              <a:rPr lang="ru-RU" dirty="0" smtClean="0"/>
              <a:t>и </a:t>
            </a:r>
            <a:r>
              <a:rPr lang="en-US" dirty="0" smtClean="0"/>
              <a:t>Google</a:t>
            </a:r>
            <a:r>
              <a:rPr lang="ru-RU" dirty="0" smtClean="0"/>
              <a:t>.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Меня сейчас интересуют вопросы так ли это и какую пользу от протокола могут получить </a:t>
            </a:r>
            <a:r>
              <a:rPr lang="ru-RU" dirty="0" err="1" smtClean="0"/>
              <a:t>Frontend</a:t>
            </a:r>
            <a:r>
              <a:rPr lang="ru-RU" dirty="0" smtClean="0"/>
              <a:t> разработчики? Стоит ли переходить на новый протокол сейчас? В качестве киллер </a:t>
            </a:r>
            <a:r>
              <a:rPr lang="ru-RU" dirty="0" err="1" smtClean="0"/>
              <a:t>фичи</a:t>
            </a:r>
            <a:r>
              <a:rPr lang="ru-RU" dirty="0" smtClean="0"/>
              <a:t> заявлена поддержка </a:t>
            </a:r>
            <a:r>
              <a:rPr lang="ru-RU" dirty="0" err="1" smtClean="0"/>
              <a:t>Server</a:t>
            </a:r>
            <a:r>
              <a:rPr lang="ru-RU" dirty="0" smtClean="0"/>
              <a:t> </a:t>
            </a:r>
            <a:r>
              <a:rPr lang="ru-RU" dirty="0" err="1" smtClean="0"/>
              <a:t>push</a:t>
            </a:r>
            <a:r>
              <a:rPr lang="ru-RU" dirty="0" smtClean="0"/>
              <a:t>. Что это и как этим пользоваться?</a:t>
            </a:r>
            <a:r>
              <a:rPr lang="ru-RU" baseline="0" dirty="0" smtClean="0"/>
              <a:t> </a:t>
            </a:r>
            <a:r>
              <a:rPr lang="ru-RU" dirty="0" smtClean="0"/>
              <a:t>Эти и другие вопросы будут освещены в докладе.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863751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0870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 smtClean="0"/>
              <a:t>Апинион</a:t>
            </a:r>
            <a:r>
              <a:rPr lang="ru-RU" dirty="0" smtClean="0"/>
              <a:t> лидеры – </a:t>
            </a:r>
            <a:r>
              <a:rPr lang="ru-RU" dirty="0" err="1" smtClean="0"/>
              <a:t>ЛОМы</a:t>
            </a:r>
            <a:r>
              <a:rPr lang="ru-RU" baseline="0" dirty="0" smtClean="0"/>
              <a:t> в мире </a:t>
            </a:r>
            <a:r>
              <a:rPr lang="en-US" baseline="0" dirty="0" smtClean="0"/>
              <a:t>IT</a:t>
            </a:r>
            <a:r>
              <a:rPr lang="ru-RU" baseline="0" dirty="0" smtClean="0"/>
              <a:t>, которые транслируют </a:t>
            </a:r>
            <a:r>
              <a:rPr lang="ru-RU" baseline="0" dirty="0" err="1" smtClean="0"/>
              <a:t>негикам</a:t>
            </a:r>
            <a:r>
              <a:rPr lang="ru-RU" baseline="0" dirty="0" smtClean="0"/>
              <a:t> что хорошо, а что плохо.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86063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Мы же программируем</a:t>
            </a:r>
            <a:r>
              <a:rPr lang="ru-RU" baseline="0" dirty="0" smtClean="0"/>
              <a:t> не ради программирования. У нас должна быть цель и ответ на вопрос – зачем?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451191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err="1" smtClean="0"/>
              <a:t>Апинион</a:t>
            </a:r>
            <a:r>
              <a:rPr lang="ru-RU" dirty="0" smtClean="0"/>
              <a:t> лидеры – </a:t>
            </a:r>
            <a:r>
              <a:rPr lang="ru-RU" dirty="0" err="1" smtClean="0"/>
              <a:t>ЛОМы</a:t>
            </a:r>
            <a:r>
              <a:rPr lang="ru-RU" baseline="0" dirty="0" smtClean="0"/>
              <a:t> в мире </a:t>
            </a:r>
            <a:r>
              <a:rPr lang="en-US" baseline="0" dirty="0" smtClean="0"/>
              <a:t>IT</a:t>
            </a:r>
            <a:r>
              <a:rPr lang="ru-RU" baseline="0" dirty="0" smtClean="0"/>
              <a:t>, которые транслируют </a:t>
            </a:r>
            <a:r>
              <a:rPr lang="ru-RU" baseline="0" dirty="0" err="1" smtClean="0"/>
              <a:t>негикам</a:t>
            </a:r>
            <a:r>
              <a:rPr lang="ru-RU" baseline="0" dirty="0" smtClean="0"/>
              <a:t> что хорошо, а что плохо.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243740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756052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Ниже загрузка ЦПУ и расход памяти (потому что открывается меньше соединений одновременно).</a:t>
            </a:r>
          </a:p>
          <a:p>
            <a:r>
              <a:rPr lang="ru-RU" dirty="0" smtClean="0"/>
              <a:t>Можно использовать HTTP </a:t>
            </a:r>
            <a:r>
              <a:rPr lang="ru-RU" dirty="0" err="1" smtClean="0"/>
              <a:t>pipelining</a:t>
            </a:r>
            <a:r>
              <a:rPr lang="ru-RU" dirty="0" smtClean="0"/>
              <a:t> (конвейерную обработку) запросов и ответов.</a:t>
            </a:r>
          </a:p>
          <a:p>
            <a:r>
              <a:rPr lang="ru-RU" dirty="0" smtClean="0"/>
              <a:t>Снижает вероятность перегрузки сети (меньше TCP соединений).</a:t>
            </a:r>
          </a:p>
          <a:p>
            <a:r>
              <a:rPr lang="ru-RU" dirty="0" smtClean="0"/>
              <a:t>Уменьшает лаги для последующих запросов (не нужно заново устанавливать TCP соединение).</a:t>
            </a:r>
          </a:p>
          <a:p>
            <a:r>
              <a:rPr lang="ru-RU" dirty="0" smtClean="0"/>
              <a:t>Ошибки HTTP возвращаются без закрытия соединения — клиенты могут пробовать новые команды, и, если они не поддерживаются сервером, послать повторный запрос в том же соединении, используя старую семантику.</a:t>
            </a:r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С переходом HTTP/2 необходимость в доменном </a:t>
            </a:r>
            <a:r>
              <a:rPr lang="ru-RU" dirty="0" err="1" smtClean="0"/>
              <a:t>шардировании</a:t>
            </a:r>
            <a:r>
              <a:rPr lang="ru-RU" dirty="0" smtClean="0"/>
              <a:t> отпадает. Вы можете запросить столько ресурсов, сколько вам требуется. Более того, в случае с HTTP/2 </a:t>
            </a:r>
            <a:r>
              <a:rPr lang="ru-RU" dirty="0" err="1" smtClean="0"/>
              <a:t>шардирование</a:t>
            </a:r>
            <a:r>
              <a:rPr lang="ru-RU" dirty="0" smtClean="0"/>
              <a:t> не улучшит производительность, а приведёт скорее к противоположному эффекту, так как создаст дополнительные TCP-соединения и будет мешать </a:t>
            </a:r>
            <a:r>
              <a:rPr lang="ru-RU" dirty="0" err="1" smtClean="0"/>
              <a:t>приоритизации</a:t>
            </a:r>
            <a:r>
              <a:rPr lang="ru-RU" dirty="0" smtClean="0"/>
              <a:t>. 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Согласно RFC 7230, разделу 6.4, "клиент должен ограничить количество одновременных соединений к определённому серверу". Предыдущая версия спецификации HTTP/1.1указывала конкретные максимальные значения, но в RFC 7230 "оказалось, что это непрактично для многих приложений... вместо этого... будьте благоразумны, открывая одновременные соединения". Эти рекомендации нацелены на улучшение времени отклика по HTTP и недопущения перегрузок сети. Если конвейерная обработка HTTP реализована правильно, дополнительные соединения не улучшат производительность, но могут привести к перегрузке сети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57918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http2 ещё широко не представлен и не используется. Мы не можем сказать точно как всё сложится. Мы видели как использовался SPDY и мы можем сделать некоторые предположения и вычисления, основанные на этом и на других прошлых и текущих экспериментах.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http2 уменьшает количество необходимых сетевых приёмов-передач, полностью избегает дилеммы блокировки начала очереди за счёт мультиплексирования и быстрого отклонения нежелательных потоков.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Он позволяет работать множеству параллельных потоков, число которых может превышать число соединений даже у наиболее активно использующих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шардинг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современных сайтов…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приоритетами, корректно используемыми на потоках, шансы получить важные данные раньше менее важных значительно выше.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Собрав всё это вместе, я скажу, что очень высоки шансы, что это приведёт к ускорению загрузки страниц и повысит отзывчивость веб-сайтов. Коротко: лучше ощущения от веб-серфинга.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5956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46727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66718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8363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Первые спецификации</a:t>
            </a:r>
            <a:r>
              <a:rPr lang="ru-RU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 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созданы в 1992г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SPDY основан в 2012.</a:t>
            </a:r>
          </a:p>
          <a:p>
            <a:pPr rtl="0"/>
            <a:endParaRPr lang="en-US" b="0" dirty="0" smtClean="0">
              <a:effectLst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Было решено, что клиенты и серверы могут быть либо совместимы с http2, либо нет.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http2 больше не будет минорных версий.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окажется, что необходимо расширить протокол или изменить его, тогда появится http3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en-US" b="0" dirty="0" smtClean="0">
              <a:effectLst/>
            </a:endParaRPr>
          </a:p>
          <a:p>
            <a:pPr rtl="0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SPDY работал только поверх TLS и было сильное желание сделать TLS обязательным и для http2, но консенсус не был достигнут и http2 выпущен с опциональным TLS.</a:t>
            </a:r>
          </a:p>
          <a:p>
            <a:pPr rtl="0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Два известных разработчика спецификации чётко заявили, что они будут реализовывать только http2 поверх TLS: руководитель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Mozilla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Firefox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руководитель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Chrome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rtl="0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два лидирующих браузера на сегодня.</a:t>
            </a:r>
            <a:endParaRPr lang="en-US" b="0" dirty="0" smtClean="0">
              <a:effectLst/>
            </a:endParaRPr>
          </a:p>
          <a:p>
            <a:pPr rtl="0"/>
            <a:endParaRPr lang="ru-RU" b="0" dirty="0" smtClean="0">
              <a:effectLst/>
            </a:endParaRPr>
          </a:p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HTTP/2 обладает теми же свойствами что и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SPDY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Различия только в реализации. Для пользователя эти отличия невидимы, для него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SPDY=H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TTP/2</a:t>
            </a:r>
            <a:endParaRPr lang="ru-RU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55956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Представьте</a:t>
            </a:r>
            <a:r>
              <a:rPr lang="ru-RU" baseline="0" dirty="0" smtClean="0"/>
              <a:t> себе мир, в котором вы отказались от спрайтов и </a:t>
            </a:r>
            <a:r>
              <a:rPr lang="ru-RU" baseline="0" dirty="0" err="1" smtClean="0"/>
              <a:t>бандлов</a:t>
            </a:r>
            <a:r>
              <a:rPr lang="ru-RU" baseline="0" dirty="0" smtClean="0"/>
              <a:t> </a:t>
            </a:r>
            <a:r>
              <a:rPr lang="en-US" baseline="0" dirty="0" smtClean="0"/>
              <a:t>JS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50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354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После того, как протокол SSL был стандартизирован IETF (</a:t>
            </a:r>
            <a:r>
              <a:rPr lang="ru-RU" dirty="0" err="1" smtClean="0"/>
              <a:t>Internet</a:t>
            </a:r>
            <a:r>
              <a:rPr lang="ru-RU" dirty="0" smtClean="0"/>
              <a:t> </a:t>
            </a:r>
            <a:r>
              <a:rPr lang="ru-RU" dirty="0" err="1" smtClean="0"/>
              <a:t>Engineering</a:t>
            </a:r>
            <a:r>
              <a:rPr lang="ru-RU" dirty="0" smtClean="0"/>
              <a:t> </a:t>
            </a:r>
            <a:r>
              <a:rPr lang="ru-RU" dirty="0" err="1" smtClean="0"/>
              <a:t>Task</a:t>
            </a:r>
            <a:r>
              <a:rPr lang="ru-RU" dirty="0" smtClean="0"/>
              <a:t> </a:t>
            </a:r>
            <a:r>
              <a:rPr lang="ru-RU" dirty="0" err="1" smtClean="0"/>
              <a:t>Force</a:t>
            </a:r>
            <a:r>
              <a:rPr lang="ru-RU" dirty="0" smtClean="0"/>
              <a:t>), он был переименован в TLS. Поэтому хотя имена SSL и TLS взаимозаменяемы, они всё-таки отличаются, так как каждое описывает другую версию протокола.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64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Протокол позиционируется как замена некоторых частей протокола HTTP — таких, как управление соединениями и форматы передачи данных.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endParaRPr lang="ru-RU" b="0" dirty="0" smtClean="0">
              <a:effectLst/>
            </a:endParaRPr>
          </a:p>
          <a:p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Основной задачей является снижение времени загрузки веб-страниц и их элементов, и любых других задержек между браузером и клиентом, работающих под защищенным соединением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498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7213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5334DE-800B-3E4F-B2B5-916AA61CD43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580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0492C-12E4-3045-94AA-403393407302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5346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DAE2C-DCC8-C74D-9726-BA1F4BA4C06F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254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49BC1-D3C8-4645-8CE6-15457F4CBA21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7182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89C77-3535-314A-AD80-9D51024D9F2C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9219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F88B6-F792-B544-8383-9E03BB90554D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2583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65E13-4EF2-444A-9A8D-B30ADE28CC4D}" type="datetime1">
              <a:rPr lang="ru-RU" smtClean="0"/>
              <a:t>24.09.16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637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18BA0-8888-2649-8B4D-BCA8E26DD8B9}" type="datetime1">
              <a:rPr lang="ru-RU" smtClean="0"/>
              <a:t>24.09.16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427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DD6EB-82CE-9C4C-B392-99DBF75B1F8E}" type="datetime1">
              <a:rPr lang="ru-RU" smtClean="0"/>
              <a:t>24.09.16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8967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77B8F-0FF0-CF4C-8C18-6B5BDA247107}" type="datetime1">
              <a:rPr lang="ru-RU" smtClean="0"/>
              <a:t>24.09.16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5431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E354-CE30-034C-A8FE-7027218FA71F}" type="datetime1">
              <a:rPr lang="ru-RU" smtClean="0"/>
              <a:t>24.09.16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4406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39D84-ED83-2347-9747-64776D24D973}" type="datetime1">
              <a:rPr lang="ru-RU" smtClean="0"/>
              <a:t>24.09.16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401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45389-2CE8-4848-BF00-AC6E5DFF7B96}" type="datetime1">
              <a:rPr lang="ru-RU" smtClean="0"/>
              <a:t>24.09.16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0B1A9-7217-FB4C-AB8B-EC3ACA4674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208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8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1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1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2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3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uqdQeC" TargetMode="External"/><Relationship Id="rId4" Type="http://schemas.openxmlformats.org/officeDocument/2006/relationships/image" Target="../media/image34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1" y="0"/>
            <a:ext cx="6853538" cy="5143500"/>
          </a:xfrm>
          <a:prstGeom prst="rect">
            <a:avLst/>
          </a:prstGeom>
        </p:spPr>
      </p:pic>
      <p:pic>
        <p:nvPicPr>
          <p:cNvPr id="19" name="Изображение 18" descr="bg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41176" y="1492852"/>
            <a:ext cx="56571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rgbClr val="000000"/>
                </a:solidFill>
                <a:latin typeface="Arial"/>
                <a:cs typeface="Arial"/>
              </a:rPr>
              <a:t>HTTP/2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21421" y="2171224"/>
            <a:ext cx="289669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500" dirty="0">
                <a:solidFill>
                  <a:srgbClr val="000000"/>
                </a:solidFill>
                <a:latin typeface="Arial"/>
                <a:cs typeface="Arial"/>
              </a:rPr>
              <a:t>Что нужно знать </a:t>
            </a:r>
            <a:r>
              <a:rPr lang="ru-RU" sz="1500" dirty="0" err="1">
                <a:solidFill>
                  <a:srgbClr val="000000"/>
                </a:solidFill>
                <a:latin typeface="Arial"/>
                <a:cs typeface="Arial"/>
              </a:rPr>
              <a:t>фронтендеру</a:t>
            </a:r>
            <a:endParaRPr lang="en-US" sz="15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2" name="Изображение 11" descr="logo_tutu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639" y="5819682"/>
            <a:ext cx="1234722" cy="5260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55282" y="799830"/>
            <a:ext cx="16289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" dirty="0">
                <a:solidFill>
                  <a:srgbClr val="000000"/>
                </a:solidFill>
                <a:latin typeface="Arial"/>
                <a:cs typeface="Arial"/>
              </a:rPr>
              <a:t>Moscow JS </a:t>
            </a:r>
            <a:r>
              <a:rPr lang="en-US" sz="1500" dirty="0" err="1">
                <a:solidFill>
                  <a:srgbClr val="000000"/>
                </a:solidFill>
                <a:latin typeface="Arial"/>
                <a:cs typeface="Arial"/>
              </a:rPr>
              <a:t>Conf</a:t>
            </a:r>
            <a:endParaRPr lang="en-US" sz="15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521" y="2858713"/>
            <a:ext cx="872490" cy="87249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0526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91256" y="33068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Мультиплексирование</a:t>
            </a: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967" y="1325880"/>
            <a:ext cx="4039713" cy="327104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396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0456" y="365127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Мультиплексирование</a:t>
            </a: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333500"/>
            <a:ext cx="6088380" cy="246539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94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 err="1">
                <a:latin typeface="Arial"/>
                <a:cs typeface="Arial"/>
              </a:rPr>
              <a:t>Приоритезация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575" y="1400175"/>
            <a:ext cx="4514850" cy="264795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31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140942" y="1501626"/>
            <a:ext cx="26532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300" b="1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SUPPORT</a:t>
            </a:r>
            <a:endParaRPr lang="ru-RU" sz="3300" b="1" dirty="0">
              <a:solidFill>
                <a:schemeClr val="accent6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18845" y="2194560"/>
            <a:ext cx="2697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solidFill>
                  <a:srgbClr val="414041"/>
                </a:solidFill>
              </a:rPr>
              <a:t>Что с поддержкой?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611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Поддержка браузерами</a:t>
            </a: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221" y="1571625"/>
            <a:ext cx="6380699" cy="2413635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Поддержка на </a:t>
            </a:r>
            <a:r>
              <a:rPr lang="ru-RU" sz="2250" b="1" dirty="0" err="1">
                <a:latin typeface="Arial"/>
                <a:cs typeface="Arial"/>
              </a:rPr>
              <a:t>бекенде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58056" y="1249680"/>
            <a:ext cx="3870254" cy="2239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en-US" sz="2100" dirty="0"/>
              <a:t>Nginx (1.9.5+)</a:t>
            </a:r>
          </a:p>
          <a:p>
            <a:pPr marL="214313" indent="-214313">
              <a:buFont typeface="Wingdings" charset="2"/>
              <a:buChar char="§"/>
            </a:pPr>
            <a:r>
              <a:rPr lang="en-US" sz="2100" dirty="0"/>
              <a:t>Apache (2.4.17+) with mod_http2</a:t>
            </a:r>
          </a:p>
          <a:p>
            <a:pPr marL="214313" indent="-214313">
              <a:buFont typeface="Wingdings" charset="2"/>
              <a:buChar char="§"/>
            </a:pPr>
            <a:r>
              <a:rPr lang="en-US" sz="2100" b="1" dirty="0" err="1"/>
              <a:t>Nodejs</a:t>
            </a:r>
            <a:r>
              <a:rPr lang="en-US" sz="2100" dirty="0"/>
              <a:t> with http2 module</a:t>
            </a:r>
          </a:p>
          <a:p>
            <a:pPr marL="214313" indent="-214313">
              <a:buFont typeface="Wingdings" charset="2"/>
              <a:buChar char="§"/>
            </a:pPr>
            <a:r>
              <a:rPr lang="en-US" sz="2100" b="1" dirty="0" err="1"/>
              <a:t>Nghttpx</a:t>
            </a:r>
            <a:endParaRPr lang="en-US" sz="2100" b="1" dirty="0"/>
          </a:p>
          <a:p>
            <a:pPr marL="214313" indent="-214313">
              <a:buFont typeface="Wingdings" charset="2"/>
              <a:buChar char="§"/>
            </a:pPr>
            <a:r>
              <a:rPr lang="en-US" sz="2100" dirty="0"/>
              <a:t>H2O</a:t>
            </a:r>
          </a:p>
          <a:p>
            <a:endParaRPr lang="ru-RU" sz="1350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310" y="1249680"/>
            <a:ext cx="1893570" cy="1893570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65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423160" y="1501626"/>
            <a:ext cx="420624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300" b="1" dirty="0">
                <a:solidFill>
                  <a:srgbClr val="FFC000"/>
                </a:solidFill>
                <a:latin typeface="Arial"/>
                <a:cs typeface="Arial"/>
              </a:rPr>
              <a:t>СЕРТИФИКАТЫ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23597" y="2212384"/>
            <a:ext cx="19278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92D050"/>
                </a:solidFill>
              </a:rPr>
              <a:t>HTTPS</a:t>
            </a:r>
            <a:r>
              <a:rPr lang="en-US" sz="3600" b="1" dirty="0">
                <a:solidFill>
                  <a:schemeClr val="bg1">
                    <a:lumMod val="75000"/>
                  </a:schemeClr>
                </a:solidFill>
              </a:rPr>
              <a:t>://</a:t>
            </a:r>
            <a:endParaRPr lang="ru-RU" sz="3600" b="1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556" y="2253866"/>
            <a:ext cx="514918" cy="540284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199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Где брать сертификаты 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8056" y="1249680"/>
            <a:ext cx="5832404" cy="191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100" dirty="0"/>
              <a:t>Купить...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100" dirty="0"/>
              <a:t>Получить бесплатно у</a:t>
            </a:r>
            <a:endParaRPr lang="en-US" sz="2100" dirty="0"/>
          </a:p>
          <a:p>
            <a:pPr marL="557213" lvl="1" indent="-214313">
              <a:buFont typeface="Wingdings" charset="2"/>
              <a:buChar char="§"/>
            </a:pPr>
            <a:r>
              <a:rPr lang="ru-RU" sz="2100" b="1" dirty="0" err="1"/>
              <a:t>Let's</a:t>
            </a:r>
            <a:r>
              <a:rPr lang="ru-RU" sz="2100" b="1" dirty="0"/>
              <a:t> </a:t>
            </a:r>
            <a:r>
              <a:rPr lang="ru-RU" sz="2100" b="1" dirty="0" err="1"/>
              <a:t>encrypt</a:t>
            </a:r>
            <a:endParaRPr lang="en-US" sz="2100" dirty="0"/>
          </a:p>
          <a:p>
            <a:pPr marL="557213" lvl="1" indent="-214313">
              <a:buFont typeface="Wingdings" charset="2"/>
              <a:buChar char="§"/>
            </a:pPr>
            <a:r>
              <a:rPr lang="ru-RU" sz="2100" b="1" dirty="0" err="1"/>
              <a:t>StartSSL</a:t>
            </a:r>
            <a:endParaRPr lang="ru-RU" sz="2100" b="1" dirty="0"/>
          </a:p>
          <a:p>
            <a:pPr marL="214313" indent="-214313">
              <a:buFont typeface="Wingdings" charset="2"/>
              <a:buChar char="§"/>
            </a:pPr>
            <a:r>
              <a:rPr lang="ru-RU" sz="2100" dirty="0"/>
              <a:t>Создать самому и подписать (</a:t>
            </a:r>
            <a:r>
              <a:rPr lang="ru-RU" sz="2100" dirty="0" err="1"/>
              <a:t>self-signed</a:t>
            </a:r>
            <a:r>
              <a:rPr lang="ru-RU" sz="2100" dirty="0"/>
              <a:t>)</a:t>
            </a:r>
          </a:p>
          <a:p>
            <a:endParaRPr lang="ru-RU" sz="1350" dirty="0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615" y="3142507"/>
            <a:ext cx="1907506" cy="849005"/>
          </a:xfrm>
          <a:prstGeom prst="rect">
            <a:avLst/>
          </a:prstGeom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359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Self-signed </a:t>
            </a:r>
            <a:r>
              <a:rPr lang="ru-RU" sz="2250" b="1" dirty="0">
                <a:latin typeface="Arial"/>
                <a:cs typeface="Arial"/>
              </a:rPr>
              <a:t>сертификаты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8056" y="1295400"/>
            <a:ext cx="5801924" cy="946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sz="2100" dirty="0" err="1"/>
              <a:t>Работает</a:t>
            </a:r>
            <a:r>
              <a:rPr lang="en-US" sz="2100" dirty="0"/>
              <a:t>, </a:t>
            </a:r>
            <a:r>
              <a:rPr lang="en-US" sz="2100" dirty="0" err="1"/>
              <a:t>но</a:t>
            </a:r>
            <a:r>
              <a:rPr lang="en-US" sz="2100" dirty="0"/>
              <a:t> </a:t>
            </a:r>
            <a:r>
              <a:rPr lang="en-US" sz="2100" b="1" dirty="0">
                <a:solidFill>
                  <a:srgbClr val="0070C0"/>
                </a:solidFill>
              </a:rPr>
              <a:t>Chrome</a:t>
            </a:r>
            <a:r>
              <a:rPr lang="en-US" sz="2100" dirty="0"/>
              <a:t> </a:t>
            </a:r>
            <a:r>
              <a:rPr lang="en-US" sz="2100" dirty="0" err="1"/>
              <a:t>запускать</a:t>
            </a:r>
            <a:r>
              <a:rPr lang="en-US" sz="2100" dirty="0"/>
              <a:t> </a:t>
            </a:r>
            <a:r>
              <a:rPr lang="en-US" sz="2100" dirty="0" err="1"/>
              <a:t>с</a:t>
            </a:r>
            <a:r>
              <a:rPr lang="en-US" sz="2100" dirty="0"/>
              <a:t> </a:t>
            </a:r>
            <a:r>
              <a:rPr lang="en-US" sz="2100" dirty="0" err="1"/>
              <a:t>флагом</a:t>
            </a:r>
            <a:r>
              <a:rPr lang="en-US" sz="2100" dirty="0"/>
              <a:t>:</a:t>
            </a:r>
            <a:r>
              <a:rPr lang="ru-RU" sz="2100" dirty="0"/>
              <a:t> </a:t>
            </a:r>
            <a:r>
              <a:rPr lang="en-US" sz="2100" dirty="0"/>
              <a:t>chrome </a:t>
            </a:r>
            <a:r>
              <a:rPr lang="en-US" sz="2100" b="1" dirty="0">
                <a:solidFill>
                  <a:srgbClr val="FF0000"/>
                </a:solidFill>
              </a:rPr>
              <a:t>--ignore-certificate-errors</a:t>
            </a:r>
          </a:p>
          <a:p>
            <a:endParaRPr lang="ru-RU" sz="1350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690" y="2491740"/>
            <a:ext cx="1752788" cy="1751076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4554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29840" y="1513057"/>
            <a:ext cx="4030980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300" b="1" dirty="0">
                <a:solidFill>
                  <a:srgbClr val="0070C0"/>
                </a:solidFill>
                <a:latin typeface="Arial"/>
                <a:cs typeface="Arial"/>
              </a:rPr>
              <a:t>SERVER HINTS</a:t>
            </a:r>
          </a:p>
          <a:p>
            <a:pPr algn="just"/>
            <a:r>
              <a:rPr lang="en-US" sz="3300" b="1" dirty="0">
                <a:solidFill>
                  <a:srgbClr val="FFC000"/>
                </a:solidFill>
                <a:latin typeface="Arial"/>
                <a:cs typeface="Arial"/>
              </a:rPr>
              <a:t>RESOURCE HINTS</a:t>
            </a:r>
          </a:p>
          <a:p>
            <a:pPr algn="just"/>
            <a:r>
              <a:rPr lang="en-US" sz="3300" b="1" dirty="0">
                <a:solidFill>
                  <a:srgbClr val="00B050"/>
                </a:solidFill>
                <a:latin typeface="Arial"/>
                <a:cs typeface="Arial"/>
              </a:rPr>
              <a:t>SERVER</a:t>
            </a: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515" y="2355148"/>
            <a:ext cx="1720985" cy="860492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603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Изображение 7" descr="bg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11416" y="1252795"/>
            <a:ext cx="3099888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250" b="1" dirty="0">
                <a:solidFill>
                  <a:srgbClr val="000000"/>
                </a:solidFill>
                <a:latin typeface="Arial"/>
                <a:cs typeface="Arial"/>
              </a:rPr>
              <a:t>Александр Майоров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29741" y="2083793"/>
            <a:ext cx="2886368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57175" indent="-257175">
              <a:lnSpc>
                <a:spcPct val="130000"/>
              </a:lnSpc>
              <a:buFont typeface="Wingdings" charset="2"/>
              <a:buChar char="§"/>
            </a:pPr>
            <a:r>
              <a:rPr lang="en-US" sz="1500" dirty="0">
                <a:solidFill>
                  <a:srgbClr val="0070C0"/>
                </a:solidFill>
                <a:latin typeface="Arial"/>
                <a:cs typeface="Arial"/>
              </a:rPr>
              <a:t>twitter, </a:t>
            </a:r>
            <a:r>
              <a:rPr lang="en-US" sz="1500" dirty="0" err="1">
                <a:solidFill>
                  <a:srgbClr val="0070C0"/>
                </a:solidFill>
                <a:latin typeface="Arial"/>
                <a:cs typeface="Arial"/>
              </a:rPr>
              <a:t>github</a:t>
            </a:r>
            <a:r>
              <a:rPr lang="en-US" sz="1500" dirty="0">
                <a:latin typeface="Arial"/>
                <a:cs typeface="Arial"/>
              </a:rPr>
              <a:t>: </a:t>
            </a:r>
            <a:r>
              <a:rPr lang="en-US" sz="1500" dirty="0">
                <a:solidFill>
                  <a:srgbClr val="00B050"/>
                </a:solidFill>
                <a:latin typeface="Arial"/>
                <a:cs typeface="Arial"/>
              </a:rPr>
              <a:t>@</a:t>
            </a:r>
            <a:r>
              <a:rPr lang="en-US" sz="1500" dirty="0" err="1">
                <a:solidFill>
                  <a:srgbClr val="00B050"/>
                </a:solidFill>
                <a:latin typeface="Arial"/>
                <a:cs typeface="Arial"/>
              </a:rPr>
              <a:t>frontdevops</a:t>
            </a:r>
            <a:endParaRPr lang="en-US" sz="1500" dirty="0">
              <a:solidFill>
                <a:srgbClr val="00B050"/>
              </a:solidFill>
              <a:latin typeface="Arial"/>
              <a:cs typeface="Arial"/>
            </a:endParaRPr>
          </a:p>
          <a:p>
            <a:pPr marL="257175" indent="-257175">
              <a:lnSpc>
                <a:spcPct val="130000"/>
              </a:lnSpc>
              <a:buFont typeface="Wingdings" charset="2"/>
              <a:buChar char="§"/>
            </a:pPr>
            <a:r>
              <a:rPr lang="en-US" sz="1500" dirty="0" err="1">
                <a:solidFill>
                  <a:srgbClr val="0070C0"/>
                </a:solidFill>
                <a:latin typeface="Arial"/>
                <a:cs typeface="Arial"/>
              </a:rPr>
              <a:t>alexander@majorov.su</a:t>
            </a:r>
            <a:endParaRPr lang="en-US" sz="1500" dirty="0">
              <a:solidFill>
                <a:srgbClr val="0070C0"/>
              </a:solidFill>
              <a:latin typeface="Arial"/>
              <a:cs typeface="Arial"/>
            </a:endParaRPr>
          </a:p>
        </p:txBody>
      </p:sp>
      <p:pic>
        <p:nvPicPr>
          <p:cNvPr id="9" name="Изображение 8" descr="logo_tutu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389" y="360890"/>
            <a:ext cx="1193222" cy="53101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29741" y="1668295"/>
            <a:ext cx="3710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Arial"/>
                <a:cs typeface="Arial"/>
              </a:rPr>
              <a:t>Developer advocate &amp; technical evangelist in</a:t>
            </a:r>
            <a:r>
              <a:rPr lang="ru-RU" sz="12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Arial"/>
                <a:cs typeface="Arial"/>
              </a:rPr>
              <a:t>Tutu.ru</a:t>
            </a:r>
            <a:endParaRPr lang="ru-RU" sz="12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989" y="1252795"/>
            <a:ext cx="1555907" cy="158946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4608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19760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Что это?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9760" y="1066800"/>
            <a:ext cx="7904480" cy="191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dns-prefetch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example.com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preconnect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example.com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"/next-</a:t>
            </a:r>
            <a:r>
              <a:rPr lang="en-US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page.html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"html"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library.js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"script"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theme.css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"style"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subresource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page.css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ru-RU" sz="105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672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19760" y="40180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Resource hints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21</a:t>
            </a:fld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619760" y="1066800"/>
            <a:ext cx="7904480" cy="1915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dns-prefetch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example.com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preconnect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example.com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"/next-</a:t>
            </a:r>
            <a:r>
              <a:rPr lang="en-US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page.html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"html"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library.js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"script"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prefetch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theme.css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"style"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subresource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page.css</a:t>
            </a:r>
            <a:r>
              <a:rPr lang="en-US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ru-RU" sz="105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50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31896" y="4221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Server hints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1200" y="1028700"/>
            <a:ext cx="77114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GET HTTP/1.1</a:t>
            </a:r>
          </a:p>
          <a:p>
            <a:r>
              <a:rPr lang="is-IS" sz="2000" dirty="0"/>
              <a:t>…</a:t>
            </a:r>
            <a:endParaRPr lang="en-US" sz="2000" dirty="0"/>
          </a:p>
          <a:p>
            <a:r>
              <a:rPr lang="en-US" sz="2000" dirty="0"/>
              <a:t>Link: &lt;https:// </a:t>
            </a:r>
            <a:r>
              <a:rPr lang="en-US" sz="2000" dirty="0" err="1"/>
              <a:t>example.com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</a:t>
            </a:r>
            <a:r>
              <a:rPr lang="en-US" sz="2000" dirty="0" err="1"/>
              <a:t>dns-prefetch</a:t>
            </a:r>
            <a:endParaRPr lang="en-US" sz="2000" dirty="0"/>
          </a:p>
          <a:p>
            <a:r>
              <a:rPr lang="en-US" sz="2000" dirty="0"/>
              <a:t>Link: &lt;https://</a:t>
            </a:r>
            <a:r>
              <a:rPr lang="en-US" sz="2000" dirty="0" err="1"/>
              <a:t>example.com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</a:t>
            </a:r>
            <a:r>
              <a:rPr lang="en-US" sz="2000" dirty="0" err="1"/>
              <a:t>preconnect</a:t>
            </a:r>
            <a:endParaRPr lang="en-US" sz="2000" dirty="0"/>
          </a:p>
          <a:p>
            <a:r>
              <a:rPr lang="en-US" sz="2000" dirty="0"/>
              <a:t>Link: </a:t>
            </a:r>
            <a:r>
              <a:rPr lang="en-US" sz="2000" dirty="0" smtClean="0"/>
              <a:t>&lt;https://</a:t>
            </a:r>
            <a:r>
              <a:rPr lang="en-US" sz="2000" dirty="0" err="1" smtClean="0"/>
              <a:t>example.com</a:t>
            </a:r>
            <a:r>
              <a:rPr lang="en-US" sz="2000" dirty="0" smtClean="0"/>
              <a:t>/next-</a:t>
            </a:r>
            <a:r>
              <a:rPr lang="en-US" sz="2000" dirty="0" err="1" smtClean="0"/>
              <a:t>page.html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</a:t>
            </a:r>
            <a:r>
              <a:rPr lang="en-US" sz="2000" dirty="0" err="1"/>
              <a:t>prerender</a:t>
            </a:r>
            <a:r>
              <a:rPr lang="en-US" sz="2000" dirty="0"/>
              <a:t>;</a:t>
            </a:r>
          </a:p>
          <a:p>
            <a:r>
              <a:rPr lang="en-US" sz="2000" dirty="0"/>
              <a:t>Link: </a:t>
            </a:r>
            <a:r>
              <a:rPr lang="en-US" sz="2000" dirty="0" smtClean="0"/>
              <a:t>&lt;https://</a:t>
            </a:r>
            <a:r>
              <a:rPr lang="en-US" sz="2000" dirty="0" err="1" smtClean="0"/>
              <a:t>example.com</a:t>
            </a:r>
            <a:r>
              <a:rPr lang="en-US" sz="2000" dirty="0" smtClean="0"/>
              <a:t>/</a:t>
            </a:r>
            <a:r>
              <a:rPr lang="en-US" sz="2000" dirty="0" err="1" smtClean="0"/>
              <a:t>logo.jpg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</a:t>
            </a:r>
            <a:r>
              <a:rPr lang="en-US" sz="2000" dirty="0" err="1"/>
              <a:t>prefetch</a:t>
            </a:r>
            <a:r>
              <a:rPr lang="en-US" sz="2000" dirty="0"/>
              <a:t>; as=image;</a:t>
            </a:r>
          </a:p>
          <a:p>
            <a:r>
              <a:rPr lang="is-IS" sz="2000" dirty="0"/>
              <a:t>…</a:t>
            </a:r>
            <a:endParaRPr lang="ru-RU" sz="20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681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21458" y="3205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Preload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51" y="846455"/>
            <a:ext cx="8200449" cy="3695065"/>
          </a:xfrm>
          <a:prstGeom prst="rect">
            <a:avLst/>
          </a:prstGeom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7946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75920" y="3205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Preload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5920" y="975360"/>
            <a:ext cx="84328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"preload"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sz="2000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next-</a:t>
            </a:r>
            <a:r>
              <a:rPr lang="en-US" sz="20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page.html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"html"</a:t>
            </a:r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sz="200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"preload"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sz="20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library.js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"script"</a:t>
            </a:r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sz="200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"preload"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sz="20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theme.css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"style"</a:t>
            </a:r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&lt;link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"preload"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"/</a:t>
            </a:r>
            <a:r>
              <a:rPr lang="en-US" sz="20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page.css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  <a:r>
              <a:rPr lang="en-US" sz="20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as=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"style"</a:t>
            </a:r>
            <a:r>
              <a:rPr lang="en-US" sz="20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&gt;</a:t>
            </a:r>
            <a:endParaRPr lang="ru-RU" sz="200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ru-RU" sz="1200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904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58800" y="2697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Preload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8800" y="1038860"/>
            <a:ext cx="82905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GET HTTP/1.1</a:t>
            </a:r>
          </a:p>
          <a:p>
            <a:r>
              <a:rPr lang="is-IS" sz="2000" dirty="0"/>
              <a:t>…</a:t>
            </a:r>
            <a:endParaRPr lang="en-US" sz="2000" dirty="0"/>
          </a:p>
          <a:p>
            <a:r>
              <a:rPr lang="en-US" sz="2000" dirty="0"/>
              <a:t>Link: </a:t>
            </a:r>
            <a:r>
              <a:rPr lang="en-US" sz="2000" dirty="0" smtClean="0"/>
              <a:t>&lt;/</a:t>
            </a:r>
            <a:r>
              <a:rPr lang="en-US" sz="2000" dirty="0"/>
              <a:t>next-</a:t>
            </a:r>
            <a:r>
              <a:rPr lang="en-US" sz="2000" dirty="0" err="1"/>
              <a:t>page.html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as=html;</a:t>
            </a:r>
          </a:p>
          <a:p>
            <a:r>
              <a:rPr lang="en-US" sz="2000" dirty="0"/>
              <a:t>Link: </a:t>
            </a:r>
            <a:r>
              <a:rPr lang="en-US" sz="2000" dirty="0" smtClean="0"/>
              <a:t>&lt;/</a:t>
            </a:r>
            <a:r>
              <a:rPr lang="en-US" sz="2000" dirty="0" err="1"/>
              <a:t>logo.jpg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as=image;</a:t>
            </a:r>
          </a:p>
          <a:p>
            <a:r>
              <a:rPr lang="en-US" sz="2000" dirty="0"/>
              <a:t>Link: &lt;/app/</a:t>
            </a:r>
            <a:r>
              <a:rPr lang="en-US" sz="2000" dirty="0" err="1"/>
              <a:t>script.js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as=script;</a:t>
            </a:r>
          </a:p>
          <a:p>
            <a:r>
              <a:rPr lang="en-US" sz="2000" dirty="0"/>
              <a:t>Link: &lt;/app/</a:t>
            </a:r>
            <a:r>
              <a:rPr lang="en-US" sz="2000" dirty="0" err="1"/>
              <a:t>style.css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as=style;</a:t>
            </a:r>
          </a:p>
          <a:p>
            <a:r>
              <a:rPr lang="is-IS" sz="2000" dirty="0"/>
              <a:t>…</a:t>
            </a:r>
            <a:endParaRPr lang="ru-RU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09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58800" y="38148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Server push use preload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8800" y="1028700"/>
            <a:ext cx="8128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GET HTTP/1.1</a:t>
            </a:r>
          </a:p>
          <a:p>
            <a:r>
              <a:rPr lang="is-IS" sz="2000" dirty="0"/>
              <a:t>…</a:t>
            </a:r>
            <a:endParaRPr lang="en-US" sz="2000" dirty="0"/>
          </a:p>
          <a:p>
            <a:r>
              <a:rPr lang="en-US" sz="2000" dirty="0"/>
              <a:t>Link: &lt;/next-</a:t>
            </a:r>
            <a:r>
              <a:rPr lang="en-US" sz="2000" dirty="0" err="1"/>
              <a:t>page.html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as=html;</a:t>
            </a:r>
          </a:p>
          <a:p>
            <a:r>
              <a:rPr lang="en-US" sz="2000" dirty="0"/>
              <a:t>Link: &lt;/</a:t>
            </a:r>
            <a:r>
              <a:rPr lang="en-US" sz="2000" dirty="0" err="1"/>
              <a:t>logo.jpg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as=image;</a:t>
            </a:r>
          </a:p>
          <a:p>
            <a:r>
              <a:rPr lang="en-US" sz="2000" dirty="0"/>
              <a:t>Link: &lt;/app/</a:t>
            </a:r>
            <a:r>
              <a:rPr lang="en-US" sz="2000" dirty="0" err="1"/>
              <a:t>script.js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as=script;</a:t>
            </a:r>
          </a:p>
          <a:p>
            <a:r>
              <a:rPr lang="en-US" sz="2000" dirty="0" smtClean="0"/>
              <a:t>Link</a:t>
            </a:r>
            <a:r>
              <a:rPr lang="en-US" sz="2000" dirty="0"/>
              <a:t>: &lt;/app/</a:t>
            </a:r>
            <a:r>
              <a:rPr lang="en-US" sz="2000" dirty="0" err="1"/>
              <a:t>style.css</a:t>
            </a:r>
            <a:r>
              <a:rPr lang="en-US" sz="2000" dirty="0"/>
              <a:t>&gt;; </a:t>
            </a:r>
            <a:r>
              <a:rPr lang="en-US" sz="2000" dirty="0" err="1"/>
              <a:t>rel</a:t>
            </a:r>
            <a:r>
              <a:rPr lang="en-US" sz="2000" dirty="0"/>
              <a:t>=preload; as=style; </a:t>
            </a:r>
            <a:r>
              <a:rPr lang="en-US" sz="2000" b="1" dirty="0" err="1" smtClean="0"/>
              <a:t>nopush</a:t>
            </a:r>
            <a:endParaRPr lang="en-US" sz="2000" dirty="0"/>
          </a:p>
          <a:p>
            <a:r>
              <a:rPr lang="is-IS" sz="2000" dirty="0"/>
              <a:t>…</a:t>
            </a:r>
          </a:p>
          <a:p>
            <a:endParaRPr lang="is-IS" sz="2000" dirty="0"/>
          </a:p>
          <a:p>
            <a:endParaRPr lang="is-IS" sz="2000" dirty="0"/>
          </a:p>
          <a:p>
            <a:r>
              <a:rPr lang="is-IS" sz="2000" dirty="0" smtClean="0"/>
              <a:t>RFC5988</a:t>
            </a:r>
          </a:p>
          <a:p>
            <a:endParaRPr lang="is-IS" sz="2000" dirty="0"/>
          </a:p>
          <a:p>
            <a:r>
              <a:rPr lang="ru-RU" sz="2000" dirty="0"/>
              <a:t>Работает </a:t>
            </a:r>
            <a:r>
              <a:rPr lang="ru-RU" sz="2000" dirty="0" smtClean="0"/>
              <a:t>в прокси </a:t>
            </a:r>
            <a:r>
              <a:rPr lang="en-US" sz="2000" dirty="0" err="1" smtClean="0"/>
              <a:t>Nghttpx</a:t>
            </a:r>
            <a:endParaRPr lang="en-US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485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58800" y="408435"/>
            <a:ext cx="784352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50" b="1" dirty="0">
                <a:latin typeface="Arial"/>
                <a:cs typeface="Arial"/>
              </a:rPr>
              <a:t>HTTP/2 Server push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056" y="1356361"/>
            <a:ext cx="5725724" cy="2392214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34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57294" y="185273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HTTP/2 </a:t>
            </a:r>
            <a:r>
              <a:rPr lang="en-US" sz="2250" b="1" dirty="0" smtClean="0">
                <a:latin typeface="Arial"/>
                <a:cs typeface="Arial"/>
              </a:rPr>
              <a:t>vs HTTP/1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28</a:t>
            </a:fld>
            <a:endParaRPr lang="ru-RU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360" y="1129392"/>
            <a:ext cx="4307840" cy="339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74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2560" y="11732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Server Push in Application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2560" y="721360"/>
            <a:ext cx="871728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const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fs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  = require(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'fs'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),</a:t>
            </a: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     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http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= require(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'http2'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);</a:t>
            </a:r>
            <a:br>
              <a:rPr lang="en-US" sz="1600" dirty="0">
                <a:latin typeface="Andale Mono" charset="0"/>
                <a:ea typeface="Andale Mono" charset="0"/>
                <a:cs typeface="Andale Mono" charset="0"/>
              </a:rPr>
            </a:br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var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server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sz="1600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http</a:t>
            </a:r>
            <a:r>
              <a:rPr lang="en-US" sz="1600" dirty="0" err="1">
                <a:latin typeface="Andale Mono" charset="0"/>
                <a:ea typeface="Andale Mono" charset="0"/>
                <a:cs typeface="Andale Mono" charset="0"/>
              </a:rPr>
              <a:t>.createServer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ndale Mono" charset="0"/>
                <a:ea typeface="Andale Mono" charset="0"/>
                <a:cs typeface="Andale Mono" charset="0"/>
              </a:rPr>
              <a:t>options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, 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>
                <a:solidFill>
                  <a:srgbClr val="7030A0"/>
                </a:solidFill>
                <a:latin typeface="Andale Mono" charset="0"/>
                <a:ea typeface="Andale Mono" charset="0"/>
                <a:cs typeface="Andale Mono" charset="0"/>
              </a:rPr>
              <a:t>request, response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)=&gt;{</a:t>
            </a:r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smtClean="0">
                <a:solidFill>
                  <a:schemeClr val="accent6">
                    <a:lumMod val="7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let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push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sz="1600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response</a:t>
            </a:r>
            <a:r>
              <a:rPr lang="en-US" sz="1600" dirty="0" err="1">
                <a:latin typeface="Andale Mono" charset="0"/>
                <a:ea typeface="Andale Mono" charset="0"/>
                <a:cs typeface="Andale Mono" charset="0"/>
              </a:rPr>
              <a:t>.push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 smtClean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'/</a:t>
            </a:r>
            <a:r>
              <a:rPr lang="en-US" sz="1600" dirty="0" err="1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push.css</a:t>
            </a:r>
            <a:r>
              <a:rPr lang="en-US" sz="1600" dirty="0" smtClean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`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,</a:t>
            </a: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            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{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'content-type'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: 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'text/</a:t>
            </a:r>
            <a:r>
              <a:rPr lang="en-US" sz="1600" dirty="0" err="1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css</a:t>
            </a:r>
            <a:r>
              <a:rPr lang="en-US" sz="1600" dirty="0" smtClean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'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});</a:t>
            </a:r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600" dirty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ru-RU" sz="1600" dirty="0" smtClean="0"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err="1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fs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.createReadStream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`</a:t>
            </a:r>
            <a:r>
              <a:rPr lang="en-US" sz="1600" dirty="0" err="1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style.css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`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).pipe(</a:t>
            </a:r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push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);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ru-RU" sz="1600" dirty="0" smtClean="0">
                <a:solidFill>
                  <a:schemeClr val="bg1">
                    <a:lumMod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// </a:t>
            </a:r>
            <a:r>
              <a:rPr lang="ru-RU" sz="1600" dirty="0">
                <a:solidFill>
                  <a:schemeClr val="bg1">
                    <a:lumMod val="5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или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ru-RU" sz="16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 </a:t>
            </a:r>
            <a:r>
              <a:rPr lang="en-US" sz="1600" dirty="0" err="1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push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.end</a:t>
            </a:r>
            <a:r>
              <a:rPr lang="en-US" sz="1600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600" dirty="0" err="1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fs</a:t>
            </a:r>
            <a:r>
              <a:rPr lang="en-US" sz="1600" dirty="0" err="1" smtClean="0">
                <a:latin typeface="Andale Mono" charset="0"/>
                <a:ea typeface="Andale Mono" charset="0"/>
                <a:cs typeface="Andale Mono" charset="0"/>
              </a:rPr>
              <a:t>.readFileSync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(`</a:t>
            </a:r>
            <a:r>
              <a:rPr lang="en-US" sz="1600" dirty="0" err="1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style.css</a:t>
            </a:r>
            <a:r>
              <a:rPr lang="en-US" sz="1600" dirty="0">
                <a:solidFill>
                  <a:srgbClr val="00B050"/>
                </a:solidFill>
                <a:latin typeface="Andale Mono" charset="0"/>
                <a:ea typeface="Andale Mono" charset="0"/>
                <a:cs typeface="Andale Mono" charset="0"/>
              </a:rPr>
              <a:t>`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));</a:t>
            </a:r>
          </a:p>
          <a:p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}</a:t>
            </a:r>
          </a:p>
          <a:p>
            <a:endParaRPr lang="en-US" sz="16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1600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server</a:t>
            </a:r>
            <a:r>
              <a:rPr lang="en-US" sz="1600" dirty="0" err="1">
                <a:latin typeface="Andale Mono" charset="0"/>
                <a:ea typeface="Andale Mono" charset="0"/>
                <a:cs typeface="Andale Mono" charset="0"/>
              </a:rPr>
              <a:t>.listen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is-IS" sz="1600" dirty="0">
                <a:latin typeface="Andale Mono" charset="0"/>
                <a:ea typeface="Andale Mono" charset="0"/>
                <a:cs typeface="Andale Mono" charset="0"/>
              </a:rPr>
              <a:t>…</a:t>
            </a:r>
            <a:r>
              <a:rPr lang="en-US" sz="1600" dirty="0">
                <a:latin typeface="Andale Mono" charset="0"/>
                <a:ea typeface="Andale Mono" charset="0"/>
                <a:cs typeface="Andale Mono" charset="0"/>
              </a:rPr>
              <a:t>);</a:t>
            </a:r>
            <a:endParaRPr lang="ru-RU" sz="16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262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5276024" y="4007369"/>
            <a:ext cx="1177502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750" b="1" dirty="0">
                <a:latin typeface="Arial"/>
                <a:cs typeface="Arial"/>
              </a:rPr>
              <a:t>267</a:t>
            </a:r>
            <a:r>
              <a:rPr lang="en-US" sz="3000" dirty="0">
                <a:latin typeface="Arial"/>
                <a:cs typeface="Arial"/>
              </a:rPr>
              <a:t> </a:t>
            </a:r>
            <a:endParaRPr lang="ru-RU" sz="3000" dirty="0"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r>
              <a:rPr lang="ru-RU" sz="1350" dirty="0">
                <a:latin typeface="Arial"/>
                <a:cs typeface="Arial"/>
              </a:rPr>
              <a:t>сотрудников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978096" y="3051381"/>
            <a:ext cx="2631722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ru-RU" sz="3750" b="1" dirty="0">
                <a:latin typeface="Arial"/>
                <a:cs typeface="Arial"/>
              </a:rPr>
              <a:t>600 тыс.</a:t>
            </a:r>
            <a:r>
              <a:rPr lang="en-US" sz="3750" b="1" dirty="0">
                <a:latin typeface="Arial"/>
                <a:cs typeface="Arial"/>
              </a:rPr>
              <a:t> </a:t>
            </a:r>
            <a:endParaRPr lang="ru-RU" sz="3750" b="1" dirty="0"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r>
              <a:rPr lang="ru-RU" sz="1350" dirty="0">
                <a:latin typeface="Arial"/>
                <a:cs typeface="Arial"/>
              </a:rPr>
              <a:t>посетителей в день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222684" y="3051381"/>
            <a:ext cx="1673856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750" b="1" dirty="0">
                <a:latin typeface="Arial"/>
                <a:cs typeface="Arial"/>
              </a:rPr>
              <a:t>2003 </a:t>
            </a:r>
            <a:r>
              <a:rPr lang="ru-RU" sz="3750" b="1" dirty="0">
                <a:latin typeface="Arial"/>
                <a:cs typeface="Arial"/>
              </a:rPr>
              <a:t>г.</a:t>
            </a:r>
            <a:endParaRPr lang="ru-RU" sz="3750" dirty="0"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r>
              <a:rPr lang="ru-RU" sz="1350" dirty="0">
                <a:latin typeface="Arial"/>
                <a:cs typeface="Arial"/>
              </a:rPr>
              <a:t>год основания</a:t>
            </a:r>
          </a:p>
        </p:txBody>
      </p:sp>
      <p:sp>
        <p:nvSpPr>
          <p:cNvPr id="19" name="Прямоугольник 18"/>
          <p:cNvSpPr/>
          <p:nvPr/>
        </p:nvSpPr>
        <p:spPr>
          <a:xfrm>
            <a:off x="1978096" y="1571637"/>
            <a:ext cx="5131364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350" dirty="0">
                <a:latin typeface="Arial"/>
                <a:cs typeface="Arial"/>
              </a:rPr>
              <a:t>Мы продаем туры</a:t>
            </a:r>
            <a:r>
              <a:rPr lang="en-US" sz="1350" dirty="0">
                <a:latin typeface="Arial"/>
                <a:cs typeface="Arial"/>
              </a:rPr>
              <a:t>, </a:t>
            </a:r>
            <a:r>
              <a:rPr lang="ru-RU" sz="1350" dirty="0">
                <a:latin typeface="Arial"/>
                <a:cs typeface="Arial"/>
              </a:rPr>
              <a:t>ж/д и авиабилеты</a:t>
            </a:r>
            <a:r>
              <a:rPr lang="en-US" sz="1350" dirty="0">
                <a:latin typeface="Arial"/>
                <a:cs typeface="Arial"/>
              </a:rPr>
              <a:t>, </a:t>
            </a:r>
            <a:r>
              <a:rPr lang="ru-RU" sz="1350" dirty="0">
                <a:latin typeface="Arial"/>
                <a:cs typeface="Arial"/>
              </a:rPr>
              <a:t>билеты на автобусы, бронируем отели, рассказываем о расписании.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78095" y="4030605"/>
            <a:ext cx="1867306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750" b="1" dirty="0">
                <a:latin typeface="Arial"/>
                <a:cs typeface="Arial"/>
              </a:rPr>
              <a:t>1</a:t>
            </a:r>
            <a:r>
              <a:rPr lang="ru-RU" sz="3750" b="1" dirty="0">
                <a:latin typeface="Arial"/>
                <a:cs typeface="Arial"/>
              </a:rPr>
              <a:t>1 млн</a:t>
            </a:r>
            <a:endParaRPr lang="ru-RU" sz="3750" dirty="0">
              <a:latin typeface="Arial"/>
              <a:cs typeface="Arial"/>
            </a:endParaRPr>
          </a:p>
          <a:p>
            <a:pPr>
              <a:lnSpc>
                <a:spcPct val="80000"/>
              </a:lnSpc>
            </a:pPr>
            <a:r>
              <a:rPr lang="ru-RU" sz="1350" dirty="0">
                <a:latin typeface="Arial"/>
                <a:cs typeface="Arial"/>
              </a:rPr>
              <a:t>посетителей в месяц</a:t>
            </a:r>
          </a:p>
        </p:txBody>
      </p:sp>
      <p:sp>
        <p:nvSpPr>
          <p:cNvPr id="23" name="Прямоугольник 22"/>
          <p:cNvSpPr/>
          <p:nvPr/>
        </p:nvSpPr>
        <p:spPr>
          <a:xfrm>
            <a:off x="1978096" y="1016942"/>
            <a:ext cx="4918444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350" dirty="0">
                <a:latin typeface="Arial"/>
                <a:cs typeface="Arial"/>
              </a:rPr>
              <a:t>Самый посещаемый сервис туристических услуг</a:t>
            </a:r>
            <a:r>
              <a:rPr lang="en-US" sz="1350" dirty="0">
                <a:latin typeface="Arial"/>
                <a:cs typeface="Arial"/>
              </a:rPr>
              <a:t> </a:t>
            </a:r>
            <a:r>
              <a:rPr lang="ru-RU" sz="1350" dirty="0">
                <a:latin typeface="Arial"/>
                <a:cs typeface="Arial"/>
              </a:rPr>
              <a:t>в России</a:t>
            </a:r>
            <a:r>
              <a:rPr lang="en-US" sz="1350" dirty="0">
                <a:latin typeface="Arial"/>
                <a:cs typeface="Arial"/>
              </a:rPr>
              <a:t> (</a:t>
            </a:r>
            <a:r>
              <a:rPr lang="ru-RU" sz="1350" dirty="0">
                <a:latin typeface="Arial"/>
                <a:cs typeface="Arial"/>
              </a:rPr>
              <a:t>по результатам исследования </a:t>
            </a:r>
            <a:r>
              <a:rPr lang="en-US" sz="1350" dirty="0">
                <a:latin typeface="Arial"/>
                <a:cs typeface="Arial"/>
              </a:rPr>
              <a:t>comScore)</a:t>
            </a:r>
            <a:r>
              <a:rPr lang="ru-RU" sz="1350" dirty="0">
                <a:latin typeface="Arial"/>
                <a:cs typeface="Arial"/>
              </a:rPr>
              <a:t>.</a:t>
            </a:r>
          </a:p>
        </p:txBody>
      </p:sp>
      <p:pic>
        <p:nvPicPr>
          <p:cNvPr id="9" name="Изображение 8" descr="logo_tutu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095" y="372111"/>
            <a:ext cx="1193222" cy="531015"/>
          </a:xfrm>
          <a:prstGeom prst="rect">
            <a:avLst/>
          </a:prstGeom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096" y="2258539"/>
            <a:ext cx="4872284" cy="647366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210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38856" y="24940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 smtClean="0">
                <a:latin typeface="Arial"/>
                <a:cs typeface="Arial"/>
              </a:rPr>
              <a:t>HTTP/1.1</a:t>
            </a:r>
            <a:r>
              <a:rPr lang="ru-RU" sz="2250" b="1" dirty="0" smtClean="0">
                <a:latin typeface="Arial"/>
                <a:cs typeface="Arial"/>
              </a:rPr>
              <a:t> </a:t>
            </a:r>
            <a:r>
              <a:rPr lang="en-US" sz="2250" b="1" dirty="0" smtClean="0">
                <a:latin typeface="Arial"/>
                <a:cs typeface="Arial"/>
              </a:rPr>
              <a:t>Secure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30</a:t>
            </a:fld>
            <a:endParaRPr lang="ru-RU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7988"/>
            <a:ext cx="9144000" cy="195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3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38856" y="24940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Без </a:t>
            </a:r>
            <a:r>
              <a:rPr lang="en-US" sz="2250" b="1" dirty="0">
                <a:latin typeface="Arial"/>
                <a:cs typeface="Arial"/>
              </a:rPr>
              <a:t>Server push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31</a:t>
            </a:fld>
            <a:endParaRPr lang="ru-RU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9620"/>
            <a:ext cx="9144000" cy="251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4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08376" y="29004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Server push </a:t>
            </a:r>
            <a:r>
              <a:rPr lang="en-US" sz="2250" b="1" dirty="0" err="1">
                <a:latin typeface="Arial"/>
                <a:cs typeface="Arial"/>
              </a:rPr>
              <a:t>в</a:t>
            </a:r>
            <a:r>
              <a:rPr lang="en-US" sz="2250" b="1" dirty="0">
                <a:latin typeface="Arial"/>
                <a:cs typeface="Arial"/>
              </a:rPr>
              <a:t> </a:t>
            </a:r>
            <a:r>
              <a:rPr lang="en-US" sz="2250" b="1" dirty="0" err="1">
                <a:latin typeface="Arial"/>
                <a:cs typeface="Arial"/>
              </a:rPr>
              <a:t>действии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32</a:t>
            </a:fld>
            <a:endParaRPr lang="ru-RU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0708"/>
            <a:ext cx="9144000" cy="229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03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464699" y="884406"/>
            <a:ext cx="400576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300" b="1" dirty="0">
                <a:solidFill>
                  <a:srgbClr val="00B0F0"/>
                </a:solidFill>
                <a:latin typeface="Arial"/>
                <a:cs typeface="Arial"/>
              </a:rPr>
              <a:t>ОТЛАДКА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43083" y="1461487"/>
            <a:ext cx="4048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solidFill>
                  <a:srgbClr val="414041"/>
                </a:solidFill>
              </a:rPr>
              <a:t>Инструменты отладки HTTP/2</a:t>
            </a: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989" y="2038567"/>
            <a:ext cx="2583181" cy="2175293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687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Инструменты отладки </a:t>
            </a:r>
            <a:r>
              <a:rPr lang="en-US" sz="2250" b="1" dirty="0">
                <a:latin typeface="Arial"/>
                <a:cs typeface="Arial"/>
              </a:rPr>
              <a:t>HTTP/2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58056" y="952500"/>
            <a:ext cx="1640514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85763" indent="-385763">
              <a:buFont typeface="Arial" charset="0"/>
              <a:buChar char="•"/>
            </a:pPr>
            <a:r>
              <a:rPr lang="en-US" sz="2700" dirty="0" err="1"/>
              <a:t>nghttp</a:t>
            </a:r>
            <a:endParaRPr lang="en-US" sz="2700" dirty="0"/>
          </a:p>
          <a:p>
            <a:pPr marL="385763" indent="-385763">
              <a:buFont typeface="Arial" charset="0"/>
              <a:buChar char="•"/>
            </a:pPr>
            <a:r>
              <a:rPr lang="en-US" sz="2700" dirty="0"/>
              <a:t>curl</a:t>
            </a:r>
          </a:p>
          <a:p>
            <a:pPr marL="385763" indent="-385763">
              <a:buFont typeface="Arial" charset="0"/>
              <a:buChar char="•"/>
            </a:pPr>
            <a:r>
              <a:rPr lang="en-US" sz="2700" dirty="0" err="1"/>
              <a:t>openssl</a:t>
            </a:r>
            <a:endParaRPr lang="en-US" sz="2700" dirty="0"/>
          </a:p>
          <a:p>
            <a:pPr marL="385763" indent="-385763">
              <a:buFont typeface="Arial" charset="0"/>
              <a:buChar char="•"/>
            </a:pPr>
            <a:r>
              <a:rPr lang="en-US" sz="2700" dirty="0"/>
              <a:t>h2c</a:t>
            </a:r>
          </a:p>
          <a:p>
            <a:pPr marL="385763" indent="-385763">
              <a:buFont typeface="Arial" charset="0"/>
              <a:buChar char="•"/>
            </a:pPr>
            <a:r>
              <a:rPr lang="en-US" sz="2700" dirty="0"/>
              <a:t>h2i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494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09600" y="411966"/>
            <a:ext cx="51008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Инструменты отладки </a:t>
            </a:r>
            <a:r>
              <a:rPr lang="en-US" sz="2400" b="1" dirty="0"/>
              <a:t>OpenSSL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" y="952500"/>
            <a:ext cx="8077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5763" indent="-385763" defTabSz="685800"/>
            <a:r>
              <a:rPr lang="en-US" sz="2000" b="1" dirty="0" err="1"/>
              <a:t>openssl</a:t>
            </a:r>
            <a:r>
              <a:rPr lang="en-US" sz="2000" dirty="0"/>
              <a:t> </a:t>
            </a:r>
            <a:r>
              <a:rPr lang="en-US" sz="2000" dirty="0" err="1"/>
              <a:t>s_client</a:t>
            </a:r>
            <a:r>
              <a:rPr lang="en-US" sz="2000" dirty="0"/>
              <a:t> -connect </a:t>
            </a:r>
            <a:r>
              <a:rPr lang="en-US" sz="2000" dirty="0">
                <a:solidFill>
                  <a:srgbClr val="0070C0"/>
                </a:solidFill>
              </a:rPr>
              <a:t>sapsan.tutu.ru</a:t>
            </a:r>
            <a:r>
              <a:rPr lang="en-US" sz="2000" dirty="0"/>
              <a:t>:443 -</a:t>
            </a:r>
            <a:r>
              <a:rPr lang="en-US" sz="2000" dirty="0" err="1"/>
              <a:t>nextprotoneg</a:t>
            </a:r>
            <a:r>
              <a:rPr lang="en-US" sz="2000" dirty="0"/>
              <a:t> ''</a:t>
            </a:r>
          </a:p>
          <a:p>
            <a:pPr marL="385763" indent="-385763" defTabSz="685800"/>
            <a:endParaRPr lang="en-US" sz="2000" dirty="0"/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CONNECTED(00000003)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Protocols advertised by server: h2, http/1.1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[...]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8449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20136" y="442446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Инструменты отладки </a:t>
            </a:r>
            <a:r>
              <a:rPr lang="en-US" sz="2250" b="1" dirty="0">
                <a:latin typeface="Arial"/>
                <a:cs typeface="Arial"/>
              </a:rPr>
              <a:t>CURL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0136" y="993140"/>
            <a:ext cx="80955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5763" indent="-385763" defTabSz="685800"/>
            <a:r>
              <a:rPr lang="en-US" sz="2000" b="1" dirty="0"/>
              <a:t>curl</a:t>
            </a:r>
            <a:r>
              <a:rPr lang="en-US" sz="2000" dirty="0"/>
              <a:t> -</a:t>
            </a:r>
            <a:r>
              <a:rPr lang="en-US" sz="2000" dirty="0" err="1"/>
              <a:t>vso</a:t>
            </a:r>
            <a:r>
              <a:rPr lang="en-US" sz="2000" dirty="0"/>
              <a:t> /dev/null --http2 https://sapsan.tutu.ru</a:t>
            </a:r>
          </a:p>
          <a:p>
            <a:pPr marL="385763" indent="-385763" defTabSz="685800"/>
            <a:endParaRPr lang="en-US" sz="2000" dirty="0"/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[...]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* Using HTTP2, server supports multi-use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* Connection state changed (HTTP/2 confirmed)</a:t>
            </a: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* TCP_NODELAY set* Copying HTTP/2 data in stream </a:t>
            </a: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385763" indent="-385763" defTabSz="685800"/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[...]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917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06120" y="432286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Инструменты отладки </a:t>
            </a:r>
            <a:r>
              <a:rPr lang="en-US" sz="2250" b="1" dirty="0">
                <a:latin typeface="Arial"/>
                <a:cs typeface="Arial"/>
              </a:rPr>
              <a:t>h2c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6120" y="1229360"/>
            <a:ext cx="37896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2400" dirty="0"/>
              <a:t>h2c start --dump</a:t>
            </a:r>
          </a:p>
          <a:p>
            <a:pPr marL="214313" indent="-214313">
              <a:buFont typeface="Arial" charset="0"/>
              <a:buChar char="•"/>
            </a:pPr>
            <a:r>
              <a:rPr lang="en-US" sz="2400" dirty="0"/>
              <a:t>h2c connect </a:t>
            </a:r>
            <a:r>
              <a:rPr lang="en-US" sz="2400" dirty="0" err="1"/>
              <a:t>sapsan.tutu.ru</a:t>
            </a:r>
            <a:endParaRPr lang="en-US" sz="2400" dirty="0"/>
          </a:p>
          <a:p>
            <a:pPr marL="214313" indent="-214313">
              <a:buFont typeface="Arial" charset="0"/>
              <a:buChar char="•"/>
            </a:pPr>
            <a:r>
              <a:rPr lang="en-US" sz="2400" dirty="0"/>
              <a:t>h2 get /</a:t>
            </a:r>
          </a:p>
          <a:p>
            <a:pPr marL="214313" indent="-214313">
              <a:buFont typeface="Arial" charset="0"/>
              <a:buChar char="•"/>
            </a:pPr>
            <a:r>
              <a:rPr lang="en-US" sz="2400" dirty="0"/>
              <a:t>h2 </a:t>
            </a:r>
            <a:r>
              <a:rPr lang="en-US" sz="2400" dirty="0" err="1"/>
              <a:t>diconnect</a:t>
            </a:r>
            <a:endParaRPr lang="ru-RU" sz="24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45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7360" y="411966"/>
            <a:ext cx="759968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250" b="1" dirty="0" smtClean="0">
                <a:latin typeface="Arial"/>
                <a:cs typeface="Arial"/>
              </a:rPr>
              <a:t>Вывод информации в </a:t>
            </a:r>
            <a:r>
              <a:rPr lang="en-US" sz="2250" b="1" dirty="0">
                <a:latin typeface="Arial"/>
                <a:cs typeface="Arial"/>
              </a:rPr>
              <a:t>h2c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168" y="873205"/>
            <a:ext cx="4030980" cy="403098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66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19760" y="411966"/>
            <a:ext cx="787400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250" b="1" smtClean="0">
                <a:latin typeface="Arial"/>
                <a:cs typeface="Arial"/>
              </a:rPr>
              <a:t>nghttp2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8056" y="960120"/>
            <a:ext cx="5771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nghttp</a:t>
            </a:r>
            <a:r>
              <a:rPr lang="en-US" sz="2400" dirty="0"/>
              <a:t> -</a:t>
            </a:r>
            <a:r>
              <a:rPr lang="en-US" sz="2400" dirty="0" err="1"/>
              <a:t>nv</a:t>
            </a:r>
            <a:r>
              <a:rPr lang="en-US" sz="2400" dirty="0"/>
              <a:t> https://sapsan.tutu.ru</a:t>
            </a: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665" y="1398701"/>
            <a:ext cx="4182225" cy="3449163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083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050094" y="952568"/>
            <a:ext cx="2653275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50" b="1" dirty="0">
                <a:solidFill>
                  <a:srgbClr val="00B050"/>
                </a:solidFill>
                <a:latin typeface="Arial"/>
                <a:cs typeface="Arial"/>
              </a:rPr>
              <a:t>HTTP/2</a:t>
            </a:r>
            <a:endParaRPr lang="ru-RU" sz="495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</a:t>
            </a:fld>
            <a:endParaRPr lang="ru-RU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381" y="1783566"/>
            <a:ext cx="1720702" cy="172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65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140942" y="1501626"/>
            <a:ext cx="26532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300" b="1" dirty="0">
                <a:solidFill>
                  <a:srgbClr val="00B050"/>
                </a:solidFill>
                <a:latin typeface="Arial"/>
                <a:cs typeface="Arial"/>
              </a:rPr>
              <a:t>HTTP/2</a:t>
            </a:r>
            <a:endParaRPr lang="ru-RU" sz="330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61992" y="2194560"/>
            <a:ext cx="2211183" cy="10387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b="1" dirty="0">
                <a:solidFill>
                  <a:srgbClr val="414041"/>
                </a:solidFill>
              </a:rPr>
              <a:t>Нужен ли?</a:t>
            </a:r>
          </a:p>
          <a:p>
            <a:pPr algn="ctr"/>
            <a:endParaRPr lang="ru-RU" sz="2400" b="1" dirty="0">
              <a:solidFill>
                <a:srgbClr val="414041"/>
              </a:solidFill>
            </a:endParaRPr>
          </a:p>
          <a:p>
            <a:pPr algn="ctr"/>
            <a:r>
              <a:rPr lang="ru-RU" sz="1350" dirty="0">
                <a:solidFill>
                  <a:srgbClr val="414041"/>
                </a:solidFill>
              </a:rPr>
              <a:t>новый модный </a:t>
            </a:r>
            <a:r>
              <a:rPr lang="ru-RU" sz="1350" dirty="0" err="1">
                <a:solidFill>
                  <a:srgbClr val="414041"/>
                </a:solidFill>
              </a:rPr>
              <a:t>трололол</a:t>
            </a:r>
            <a:r>
              <a:rPr lang="ru-RU" sz="1350" dirty="0">
                <a:solidFill>
                  <a:srgbClr val="414041"/>
                </a:solidFill>
              </a:rPr>
              <a:t> </a:t>
            </a:r>
            <a:r>
              <a:rPr lang="ru-RU" sz="1350" dirty="0">
                <a:solidFill>
                  <a:srgbClr val="414041"/>
                </a:solidFill>
                <a:sym typeface="Wingdings"/>
              </a:rPr>
              <a:t></a:t>
            </a:r>
            <a:endParaRPr lang="ru-RU" sz="1350" dirty="0">
              <a:solidFill>
                <a:srgbClr val="414041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744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7360" y="401806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Трудности перехода на </a:t>
            </a:r>
            <a:r>
              <a:rPr lang="en-US" sz="2250" b="1" dirty="0">
                <a:latin typeface="Arial"/>
                <a:cs typeface="Arial"/>
              </a:rPr>
              <a:t>HTTP/2</a:t>
            </a:r>
            <a:endParaRPr lang="ru-RU" sz="225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4160" y="985520"/>
            <a:ext cx="821944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200" dirty="0"/>
              <a:t>Высокий порог входа по сравнению с </a:t>
            </a:r>
            <a:r>
              <a:rPr lang="en-US" sz="2200" dirty="0"/>
              <a:t>HTTP/1.x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Необходимость сертификатов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Затраты на шифрование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Текущие оптимизации становятся </a:t>
            </a:r>
            <a:r>
              <a:rPr lang="en-US" sz="2200" dirty="0"/>
              <a:t>Bad practice</a:t>
            </a:r>
            <a:endParaRPr lang="ru-RU" sz="2200" dirty="0"/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Не все браузеры поддерживают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200" dirty="0"/>
              <a:t>Не всё серверное ПО реализовало весь стандарт целиком</a:t>
            </a:r>
          </a:p>
          <a:p>
            <a:pPr marL="214313" indent="-214313">
              <a:buFont typeface="Wingdings" charset="2"/>
              <a:buChar char="§"/>
            </a:pPr>
            <a:r>
              <a:rPr lang="en-US" sz="2200" dirty="0"/>
              <a:t>Server Push –</a:t>
            </a:r>
            <a:r>
              <a:rPr lang="ru-RU" sz="2200" dirty="0"/>
              <a:t> пуля, которая может убить ваш сервис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057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72160" y="411966"/>
            <a:ext cx="758952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250" b="1" dirty="0">
                <a:latin typeface="Arial"/>
                <a:cs typeface="Arial"/>
              </a:rPr>
              <a:t>Нужен ли </a:t>
            </a:r>
            <a:r>
              <a:rPr lang="en-US" sz="2250" b="1" dirty="0">
                <a:latin typeface="Arial"/>
                <a:cs typeface="Arial"/>
              </a:rPr>
              <a:t>HTTP/2 ?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907" y="2663885"/>
            <a:ext cx="1341120" cy="13411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57747" y="1983360"/>
            <a:ext cx="2618345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300" b="1" dirty="0" smtClean="0"/>
              <a:t>Нужен </a:t>
            </a:r>
            <a:r>
              <a:rPr lang="en-US" sz="3300" b="1" dirty="0">
                <a:solidFill>
                  <a:srgbClr val="00B050"/>
                </a:solidFill>
              </a:rPr>
              <a:t>HTTPS</a:t>
            </a:r>
            <a:endParaRPr lang="ru-RU" sz="3300" b="1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89198" y="1683278"/>
            <a:ext cx="133709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350"/>
              <a:t>Бизнес ответит: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5846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50240" y="253087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Зачем переходить на </a:t>
            </a:r>
            <a:r>
              <a:rPr lang="ru-RU" sz="2250" b="1" dirty="0">
                <a:solidFill>
                  <a:srgbClr val="00B050"/>
                </a:solidFill>
                <a:latin typeface="Arial"/>
                <a:cs typeface="Arial"/>
              </a:rPr>
              <a:t>HTTPS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6720" y="943835"/>
            <a:ext cx="7823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400" dirty="0"/>
              <a:t>Новые </a:t>
            </a:r>
            <a:r>
              <a:rPr lang="ru-RU" sz="2400" dirty="0" err="1"/>
              <a:t>браузерные</a:t>
            </a:r>
            <a:r>
              <a:rPr lang="ru-RU" sz="2400" dirty="0"/>
              <a:t> </a:t>
            </a:r>
            <a:r>
              <a:rPr lang="ru-RU" sz="2400" dirty="0" err="1"/>
              <a:t>фичи</a:t>
            </a:r>
            <a:r>
              <a:rPr lang="en-US" sz="2400" dirty="0"/>
              <a:t> (Service Workers)</a:t>
            </a:r>
            <a:endParaRPr lang="ru-RU" sz="2400" dirty="0"/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SEO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Аналитика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Повышение конверсии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Что-то еще, что я забыл или сам еще не знаю...</a:t>
            </a:r>
          </a:p>
          <a:p>
            <a:endParaRPr lang="ru-RU" sz="240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188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50240" y="253087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Зачем переходить на </a:t>
            </a:r>
            <a:r>
              <a:rPr lang="ru-RU" sz="2250" b="1" dirty="0">
                <a:solidFill>
                  <a:srgbClr val="00B050"/>
                </a:solidFill>
                <a:latin typeface="Arial"/>
                <a:cs typeface="Arial"/>
              </a:rPr>
              <a:t>HTTPS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26720" y="943835"/>
            <a:ext cx="7823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400" dirty="0"/>
              <a:t>Новые </a:t>
            </a:r>
            <a:r>
              <a:rPr lang="ru-RU" sz="2400" dirty="0" err="1"/>
              <a:t>браузерные</a:t>
            </a:r>
            <a:r>
              <a:rPr lang="ru-RU" sz="2400" dirty="0"/>
              <a:t> </a:t>
            </a:r>
            <a:r>
              <a:rPr lang="ru-RU" sz="2400" dirty="0" err="1"/>
              <a:t>фичи</a:t>
            </a:r>
            <a:r>
              <a:rPr lang="en-US" sz="2400" dirty="0"/>
              <a:t> (Service Workers)</a:t>
            </a:r>
            <a:endParaRPr lang="ru-RU" sz="2400" dirty="0"/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SEO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Аналитика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Повышение конверсии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400" dirty="0"/>
              <a:t>Что-то еще, что я забыл или сам еще не знаю...</a:t>
            </a:r>
          </a:p>
          <a:p>
            <a:endParaRPr lang="ru-RU" sz="24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828" y="3082778"/>
            <a:ext cx="1341120" cy="13411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00682" y="3504325"/>
            <a:ext cx="321402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300" dirty="0"/>
              <a:t>А </a:t>
            </a:r>
            <a:r>
              <a:rPr lang="en-US" sz="3300" dirty="0">
                <a:solidFill>
                  <a:srgbClr val="92D050"/>
                </a:solidFill>
              </a:rPr>
              <a:t>HTTP/2</a:t>
            </a:r>
            <a:r>
              <a:rPr lang="en-US" sz="3300" dirty="0"/>
              <a:t> </a:t>
            </a:r>
            <a:r>
              <a:rPr lang="ru-RU" sz="3300" dirty="0"/>
              <a:t>нужен?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94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77520" y="330723"/>
            <a:ext cx="510088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solidFill>
                  <a:srgbClr val="92D050"/>
                </a:solidFill>
                <a:latin typeface="Arial"/>
                <a:cs typeface="Arial"/>
              </a:rPr>
              <a:t>HTTP/2</a:t>
            </a:r>
            <a:r>
              <a:rPr lang="en-US" sz="2250" b="1" dirty="0">
                <a:latin typeface="Arial"/>
                <a:cs typeface="Arial"/>
              </a:rPr>
              <a:t> </a:t>
            </a:r>
            <a:r>
              <a:rPr lang="ru-RU" sz="2250" b="1" dirty="0">
                <a:latin typeface="Arial"/>
                <a:cs typeface="Arial"/>
              </a:rPr>
              <a:t>нужен</a:t>
            </a:r>
            <a:endParaRPr lang="ru-RU" sz="225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7520" y="1083207"/>
            <a:ext cx="8209280" cy="3177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charset="2"/>
              <a:buChar char="§"/>
            </a:pPr>
            <a:r>
              <a:rPr lang="ru-RU" sz="2000" dirty="0"/>
              <a:t>Снижает </a:t>
            </a:r>
            <a:r>
              <a:rPr lang="ru-RU" sz="2000" dirty="0" err="1"/>
              <a:t>оверхед</a:t>
            </a:r>
            <a:r>
              <a:rPr lang="ru-RU" sz="2000" dirty="0"/>
              <a:t> от использования шифрования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Ниже загрузка ЦПУ и расход памяти</a:t>
            </a:r>
            <a:endParaRPr lang="en-US" sz="2000" dirty="0"/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Можно использовать</a:t>
            </a:r>
            <a:r>
              <a:rPr lang="en-US" sz="2000" dirty="0"/>
              <a:t> </a:t>
            </a:r>
            <a:r>
              <a:rPr lang="ru-RU" sz="2000" dirty="0"/>
              <a:t>конвейерную обработку запросов и ответов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Снижает вероятность перегрузки сети (меньше TCP соединений)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Уменьшает лаги для последующих запросов (не нужно заново устанавливать TCP соединение).</a:t>
            </a:r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Отпадает необходимость в доменном </a:t>
            </a:r>
            <a:r>
              <a:rPr lang="ru-RU" sz="2000" dirty="0" err="1"/>
              <a:t>шардировании</a:t>
            </a:r>
            <a:endParaRPr lang="ru-RU" sz="2000" dirty="0"/>
          </a:p>
          <a:p>
            <a:pPr marL="214313" indent="-214313">
              <a:buFont typeface="Wingdings" charset="2"/>
              <a:buChar char="§"/>
            </a:pPr>
            <a:r>
              <a:rPr lang="ru-RU" sz="2000" dirty="0"/>
              <a:t>Ускорение загрузки страниц</a:t>
            </a:r>
          </a:p>
          <a:p>
            <a:pPr marL="214313" indent="-214313">
              <a:buFont typeface="Wingdings" charset="2"/>
              <a:buChar char="§"/>
            </a:pPr>
            <a:endParaRPr lang="en-US" sz="1350" dirty="0"/>
          </a:p>
          <a:p>
            <a:pPr marL="214313" indent="-214313">
              <a:buFont typeface="Wingdings" charset="2"/>
              <a:buChar char="§"/>
            </a:pPr>
            <a:endParaRPr lang="ru-RU" sz="1350" dirty="0"/>
          </a:p>
          <a:p>
            <a:endParaRPr lang="ru-RU" sz="1350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615" y="3631184"/>
            <a:ext cx="688769" cy="628825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04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751" y="2141220"/>
            <a:ext cx="2430780" cy="24307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57500" y="936400"/>
            <a:ext cx="328422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250" b="1" dirty="0">
                <a:solidFill>
                  <a:srgbClr val="000000"/>
                </a:solidFill>
                <a:latin typeface="Arial"/>
                <a:cs typeface="Arial"/>
              </a:rPr>
              <a:t>Спасибо!</a:t>
            </a:r>
          </a:p>
          <a:p>
            <a:pPr algn="ctr"/>
            <a:r>
              <a:rPr lang="ru-RU" sz="2250" b="1" dirty="0">
                <a:solidFill>
                  <a:srgbClr val="000000"/>
                </a:solidFill>
                <a:latin typeface="Arial"/>
                <a:cs typeface="Arial"/>
              </a:rPr>
              <a:t>Вопросы?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45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09600" y="411966"/>
            <a:ext cx="7691120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250" b="1" dirty="0">
                <a:latin typeface="Arial"/>
                <a:cs typeface="Arial"/>
              </a:rPr>
              <a:t>Ссылки по теме</a:t>
            </a:r>
            <a:endParaRPr lang="ru-RU" sz="2250" b="1" dirty="0">
              <a:solidFill>
                <a:srgbClr val="00B050"/>
              </a:solidFill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8056" y="989043"/>
            <a:ext cx="56342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hlinkClick r:id="rId3"/>
              </a:rPr>
              <a:t>https://goo.gl/uqdQeC</a:t>
            </a:r>
            <a:endParaRPr lang="en-US" sz="1350" dirty="0"/>
          </a:p>
          <a:p>
            <a:pPr marL="214313" indent="-214313">
              <a:buFont typeface="Arial" charset="0"/>
              <a:buChar char="•"/>
            </a:pPr>
            <a:endParaRPr lang="en-US" sz="135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790" y="1231416"/>
            <a:ext cx="2710815" cy="2710815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9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Изображение 7" descr="bg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11416" y="1252795"/>
            <a:ext cx="3099888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250" b="1" dirty="0">
                <a:solidFill>
                  <a:srgbClr val="000000"/>
                </a:solidFill>
                <a:latin typeface="Arial"/>
                <a:cs typeface="Arial"/>
              </a:rPr>
              <a:t>Александр Майоров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29741" y="2083793"/>
            <a:ext cx="2886368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57175" indent="-257175">
              <a:lnSpc>
                <a:spcPct val="130000"/>
              </a:lnSpc>
              <a:buFont typeface="Wingdings" charset="2"/>
              <a:buChar char="§"/>
            </a:pPr>
            <a:r>
              <a:rPr lang="en-US" sz="1500" dirty="0">
                <a:solidFill>
                  <a:srgbClr val="0070C0"/>
                </a:solidFill>
                <a:latin typeface="Arial"/>
                <a:cs typeface="Arial"/>
              </a:rPr>
              <a:t>twitter, </a:t>
            </a:r>
            <a:r>
              <a:rPr lang="en-US" sz="1500" dirty="0" err="1">
                <a:solidFill>
                  <a:srgbClr val="0070C0"/>
                </a:solidFill>
                <a:latin typeface="Arial"/>
                <a:cs typeface="Arial"/>
              </a:rPr>
              <a:t>github</a:t>
            </a:r>
            <a:r>
              <a:rPr lang="en-US" sz="1500" dirty="0">
                <a:latin typeface="Arial"/>
                <a:cs typeface="Arial"/>
              </a:rPr>
              <a:t>: </a:t>
            </a:r>
            <a:r>
              <a:rPr lang="en-US" sz="1500" dirty="0">
                <a:solidFill>
                  <a:srgbClr val="00B050"/>
                </a:solidFill>
                <a:latin typeface="Arial"/>
                <a:cs typeface="Arial"/>
              </a:rPr>
              <a:t>@</a:t>
            </a:r>
            <a:r>
              <a:rPr lang="en-US" sz="1500" dirty="0" err="1">
                <a:solidFill>
                  <a:srgbClr val="00B050"/>
                </a:solidFill>
                <a:latin typeface="Arial"/>
                <a:cs typeface="Arial"/>
              </a:rPr>
              <a:t>frontdevops</a:t>
            </a:r>
            <a:endParaRPr lang="en-US" sz="1500" dirty="0">
              <a:solidFill>
                <a:srgbClr val="00B050"/>
              </a:solidFill>
              <a:latin typeface="Arial"/>
              <a:cs typeface="Arial"/>
            </a:endParaRPr>
          </a:p>
          <a:p>
            <a:pPr marL="257175" indent="-257175">
              <a:lnSpc>
                <a:spcPct val="130000"/>
              </a:lnSpc>
              <a:buFont typeface="Wingdings" charset="2"/>
              <a:buChar char="§"/>
            </a:pPr>
            <a:r>
              <a:rPr lang="en-US" sz="1500" dirty="0" err="1">
                <a:solidFill>
                  <a:srgbClr val="0070C0"/>
                </a:solidFill>
                <a:latin typeface="Arial"/>
                <a:cs typeface="Arial"/>
              </a:rPr>
              <a:t>alexander@majorov.su</a:t>
            </a:r>
            <a:endParaRPr lang="en-US" sz="1500" dirty="0">
              <a:solidFill>
                <a:srgbClr val="0070C0"/>
              </a:solidFill>
              <a:latin typeface="Arial"/>
              <a:cs typeface="Arial"/>
            </a:endParaRPr>
          </a:p>
        </p:txBody>
      </p:sp>
      <p:pic>
        <p:nvPicPr>
          <p:cNvPr id="9" name="Изображение 8" descr="logo_tutu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389" y="360890"/>
            <a:ext cx="1193222" cy="53101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29741" y="1668295"/>
            <a:ext cx="3710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Arial"/>
                <a:cs typeface="Arial"/>
              </a:rPr>
              <a:t>Developer advocate &amp; technical evangelist in</a:t>
            </a:r>
            <a:r>
              <a:rPr lang="ru-RU" sz="12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Arial"/>
                <a:cs typeface="Arial"/>
              </a:rPr>
              <a:t>Tutu.ru</a:t>
            </a:r>
            <a:endParaRPr lang="ru-RU" sz="12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989" y="1252795"/>
            <a:ext cx="1555907" cy="1589465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78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950720" y="1989306"/>
            <a:ext cx="531368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300" b="1" dirty="0" smtClean="0">
                <a:solidFill>
                  <a:srgbClr val="FF0000"/>
                </a:solidFill>
                <a:latin typeface="Arial"/>
                <a:cs typeface="Arial"/>
              </a:rPr>
              <a:t>Секретные слайды</a:t>
            </a:r>
            <a:endParaRPr lang="ru-RU" sz="3300" b="1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49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711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Факты про </a:t>
            </a:r>
            <a:r>
              <a:rPr lang="en-US" sz="2250" b="1" dirty="0">
                <a:latin typeface="Arial"/>
                <a:cs typeface="Arial"/>
              </a:rPr>
              <a:t>HTTP</a:t>
            </a:r>
            <a:r>
              <a:rPr lang="en-US" sz="22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/2</a:t>
            </a:r>
            <a:endParaRPr lang="ru-RU" sz="2250" b="1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581095" y="1097281"/>
            <a:ext cx="5680005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buFont typeface="Wingdings" charset="2"/>
              <a:buChar char="§"/>
            </a:pPr>
            <a:r>
              <a:rPr lang="ru-RU" sz="1500" dirty="0">
                <a:latin typeface="Arial"/>
                <a:cs typeface="Arial"/>
              </a:rPr>
              <a:t>Основан на базе </a:t>
            </a:r>
            <a:r>
              <a:rPr lang="ru-RU" sz="1500" dirty="0" err="1">
                <a:latin typeface="Arial"/>
                <a:cs typeface="Arial"/>
              </a:rPr>
              <a:t>Google</a:t>
            </a:r>
            <a:r>
              <a:rPr lang="ru-RU" sz="1500" dirty="0">
                <a:latin typeface="Arial"/>
                <a:cs typeface="Arial"/>
              </a:rPr>
              <a:t> SPDY</a:t>
            </a:r>
            <a:endParaRPr lang="en-US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endParaRPr lang="ru-RU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r>
              <a:rPr lang="ru-RU" sz="1500" dirty="0">
                <a:latin typeface="Arial"/>
                <a:cs typeface="Arial"/>
              </a:rPr>
              <a:t>Стандартизован в мае 2015 (RFC 7540, 7541)</a:t>
            </a:r>
            <a:endParaRPr lang="en-US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endParaRPr lang="ru-RU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r>
              <a:rPr lang="ru-RU" sz="1500" dirty="0">
                <a:latin typeface="Arial"/>
                <a:cs typeface="Arial"/>
              </a:rPr>
              <a:t>Может работать поверх TCP (h2c), но браузеры умеют только поверх TLS (</a:t>
            </a:r>
            <a:r>
              <a:rPr lang="ru-RU" sz="1500" dirty="0" smtClean="0">
                <a:latin typeface="Arial"/>
                <a:cs typeface="Arial"/>
              </a:rPr>
              <a:t>h2</a:t>
            </a:r>
            <a:r>
              <a:rPr lang="en-US" sz="1500" dirty="0" smtClean="0">
                <a:latin typeface="Arial"/>
                <a:cs typeface="Arial"/>
              </a:rPr>
              <a:t> with ALPN</a:t>
            </a:r>
            <a:r>
              <a:rPr lang="ru-RU" sz="1500" dirty="0" smtClean="0">
                <a:latin typeface="Arial"/>
                <a:cs typeface="Arial"/>
              </a:rPr>
              <a:t>)</a:t>
            </a:r>
            <a:endParaRPr lang="en-US" sz="1500" dirty="0" smtClean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endParaRPr lang="en-US" sz="1500" dirty="0" smtClean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r>
              <a:rPr lang="ru-RU" sz="1500" dirty="0" smtClean="0">
                <a:latin typeface="Arial"/>
                <a:cs typeface="Arial"/>
              </a:rPr>
              <a:t>Больше </a:t>
            </a:r>
            <a:r>
              <a:rPr lang="ru-RU" sz="1500" dirty="0">
                <a:latin typeface="Arial"/>
                <a:cs typeface="Arial"/>
              </a:rPr>
              <a:t>не будет минорных версий</a:t>
            </a:r>
            <a:endParaRPr lang="ru-RU" sz="1500" dirty="0">
              <a:latin typeface="Arial"/>
              <a:cs typeface="Arial"/>
            </a:endParaRPr>
          </a:p>
          <a:p>
            <a:r>
              <a:rPr lang="ru-RU" sz="1500" dirty="0">
                <a:latin typeface="Arial"/>
                <a:cs typeface="Arial"/>
              </a:rPr>
              <a:t/>
            </a:r>
            <a:br>
              <a:rPr lang="ru-RU" sz="1500" dirty="0">
                <a:latin typeface="Arial"/>
                <a:cs typeface="Arial"/>
              </a:rPr>
            </a:br>
            <a:endParaRPr lang="ru-RU" sz="1500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1101" y="1097281"/>
            <a:ext cx="2253614" cy="1214021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750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50</a:t>
            </a:fld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422418" y="187365"/>
            <a:ext cx="1044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HTTP/1.1</a:t>
            </a:r>
            <a:endParaRPr lang="ru-RU" dirty="0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01" y="645875"/>
            <a:ext cx="7112496" cy="412138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61888" y="212344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VS</a:t>
            </a:r>
            <a:endParaRPr lang="ru-RU" b="1" dirty="0"/>
          </a:p>
        </p:txBody>
      </p:sp>
      <p:sp>
        <p:nvSpPr>
          <p:cNvPr id="2" name="TextBox 1"/>
          <p:cNvSpPr txBox="1"/>
          <p:nvPr/>
        </p:nvSpPr>
        <p:spPr>
          <a:xfrm>
            <a:off x="6431280" y="187365"/>
            <a:ext cx="869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HTTP/2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60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50" b="1" dirty="0">
                <a:latin typeface="Arial"/>
                <a:cs typeface="Arial"/>
              </a:rPr>
              <a:t>TLS </a:t>
            </a:r>
            <a:r>
              <a:rPr lang="ru-RU" sz="2250" b="1" dirty="0">
                <a:latin typeface="Arial"/>
                <a:cs typeface="Arial"/>
              </a:rPr>
              <a:t>или </a:t>
            </a:r>
            <a:r>
              <a:rPr lang="en-US" sz="2250" b="1" dirty="0">
                <a:latin typeface="Arial"/>
                <a:cs typeface="Arial"/>
              </a:rPr>
              <a:t>SSL ?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658057" y="1280394"/>
            <a:ext cx="401424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500" dirty="0">
                <a:latin typeface="Arial"/>
                <a:cs typeface="Arial"/>
              </a:rPr>
              <a:t>TLS </a:t>
            </a:r>
            <a:r>
              <a:rPr lang="en-US" sz="1500" dirty="0">
                <a:latin typeface="Arial"/>
                <a:cs typeface="Arial"/>
              </a:rPr>
              <a:t>- </a:t>
            </a:r>
            <a:r>
              <a:rPr lang="ru-RU" sz="1500" dirty="0" err="1">
                <a:latin typeface="Arial"/>
                <a:cs typeface="Arial"/>
              </a:rPr>
              <a:t>transport</a:t>
            </a:r>
            <a:r>
              <a:rPr lang="ru-RU" sz="1500" dirty="0">
                <a:latin typeface="Arial"/>
                <a:cs typeface="Arial"/>
              </a:rPr>
              <a:t> </a:t>
            </a:r>
            <a:r>
              <a:rPr lang="ru-RU" sz="1500" dirty="0" err="1">
                <a:latin typeface="Arial"/>
                <a:cs typeface="Arial"/>
              </a:rPr>
              <a:t>layer</a:t>
            </a:r>
            <a:r>
              <a:rPr lang="ru-RU" sz="1500" dirty="0">
                <a:latin typeface="Arial"/>
                <a:cs typeface="Arial"/>
              </a:rPr>
              <a:t> </a:t>
            </a:r>
            <a:r>
              <a:rPr lang="ru-RU" sz="1500" dirty="0" err="1">
                <a:latin typeface="Arial"/>
                <a:cs typeface="Arial"/>
              </a:rPr>
              <a:t>security</a:t>
            </a:r>
            <a:r>
              <a:rPr lang="en-US" sz="1500" dirty="0">
                <a:latin typeface="Arial"/>
                <a:cs typeface="Arial"/>
              </a:rPr>
              <a:t>,</a:t>
            </a:r>
            <a:r>
              <a:rPr lang="ru-RU" sz="1500" dirty="0">
                <a:latin typeface="Arial"/>
                <a:cs typeface="Arial"/>
              </a:rPr>
              <a:t> основан на протоколе SSL (</a:t>
            </a:r>
            <a:r>
              <a:rPr lang="ru-RU" sz="1500" dirty="0" err="1">
                <a:latin typeface="Arial"/>
                <a:cs typeface="Arial"/>
              </a:rPr>
              <a:t>Secure</a:t>
            </a:r>
            <a:r>
              <a:rPr lang="ru-RU" sz="1500" dirty="0">
                <a:latin typeface="Arial"/>
                <a:cs typeface="Arial"/>
              </a:rPr>
              <a:t> </a:t>
            </a:r>
            <a:r>
              <a:rPr lang="ru-RU" sz="1500" dirty="0" err="1">
                <a:latin typeface="Arial"/>
                <a:cs typeface="Arial"/>
              </a:rPr>
              <a:t>Sockets</a:t>
            </a:r>
            <a:r>
              <a:rPr lang="ru-RU" sz="1500" dirty="0">
                <a:latin typeface="Arial"/>
                <a:cs typeface="Arial"/>
              </a:rPr>
              <a:t> </a:t>
            </a:r>
            <a:r>
              <a:rPr lang="ru-RU" sz="1500" dirty="0" err="1">
                <a:latin typeface="Arial"/>
                <a:cs typeface="Arial"/>
              </a:rPr>
              <a:t>Layer</a:t>
            </a:r>
            <a:r>
              <a:rPr lang="ru-RU" sz="1500" dirty="0">
                <a:latin typeface="Arial"/>
                <a:cs typeface="Arial"/>
              </a:rPr>
              <a:t>)</a:t>
            </a:r>
            <a:r>
              <a:rPr lang="en-US" sz="1500" dirty="0">
                <a:latin typeface="Arial"/>
                <a:cs typeface="Arial"/>
              </a:rPr>
              <a:t>.</a:t>
            </a:r>
          </a:p>
          <a:p>
            <a:pPr marL="257175" indent="-257175">
              <a:buFont typeface="Wingdings" charset="2"/>
              <a:buChar char="§"/>
            </a:pPr>
            <a:endParaRPr lang="ru-RU" sz="1500" dirty="0">
              <a:latin typeface="Arial"/>
              <a:cs typeface="Arial"/>
            </a:endParaRPr>
          </a:p>
          <a:p>
            <a:r>
              <a:rPr lang="ru-RU" sz="1500" dirty="0">
                <a:latin typeface="Arial"/>
                <a:cs typeface="Arial"/>
              </a:rPr>
              <a:t>На данный момент последняя версия – TLS 1.2, выпущена в августе 2008 года.</a:t>
            </a:r>
            <a:endParaRPr lang="en-US" sz="1500" dirty="0">
              <a:latin typeface="Arial"/>
              <a:cs typeface="Arial"/>
            </a:endParaRPr>
          </a:p>
          <a:p>
            <a:pPr marL="257175" indent="-257175">
              <a:buFont typeface="Wingdings" charset="2"/>
              <a:buChar char="§"/>
            </a:pPr>
            <a:endParaRPr lang="ru-RU" sz="1500" dirty="0">
              <a:latin typeface="Arial"/>
              <a:cs typeface="Arial"/>
            </a:endParaRPr>
          </a:p>
          <a:p>
            <a:r>
              <a:rPr lang="ru-RU" sz="1500" dirty="0">
                <a:latin typeface="Arial"/>
                <a:cs typeface="Arial"/>
              </a:rPr>
              <a:t>Простым языком: TLS это другая версия SSL и он лучше :)</a:t>
            </a:r>
          </a:p>
          <a:p>
            <a:r>
              <a:rPr lang="ru-RU" sz="1500" dirty="0">
                <a:latin typeface="Arial"/>
                <a:cs typeface="Arial"/>
              </a:rPr>
              <a:t/>
            </a:r>
            <a:br>
              <a:rPr lang="ru-RU" sz="1500" dirty="0">
                <a:latin typeface="Arial"/>
                <a:cs typeface="Arial"/>
              </a:rPr>
            </a:br>
            <a:endParaRPr lang="ru-RU" sz="1500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303" y="1280393"/>
            <a:ext cx="1711478" cy="1897380"/>
          </a:xfrm>
          <a:prstGeom prst="rect">
            <a:avLst/>
          </a:prstGeom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66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658056" y="411966"/>
            <a:ext cx="548950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Ключевые особенности</a:t>
            </a:r>
            <a:r>
              <a:rPr lang="en-US" sz="2250" b="1" dirty="0">
                <a:latin typeface="Arial"/>
                <a:cs typeface="Arial"/>
              </a:rPr>
              <a:t> HTTP/2</a:t>
            </a:r>
            <a:endParaRPr lang="ru-RU" sz="2250" b="1" dirty="0">
              <a:latin typeface="Arial"/>
              <a:cs typeface="Arial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112520" y="1229828"/>
            <a:ext cx="650748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fontAlgn="base">
              <a:buFont typeface="Wingdings" charset="2"/>
              <a:buChar char="§"/>
            </a:pPr>
            <a:r>
              <a:rPr lang="ru-RU" sz="2100" dirty="0" smtClean="0"/>
              <a:t>Транспортная надстройка над </a:t>
            </a:r>
            <a:r>
              <a:rPr lang="ru-RU" sz="2100" dirty="0"/>
              <a:t>HTTP/1.x</a:t>
            </a:r>
          </a:p>
          <a:p>
            <a:pPr marL="257175" indent="-257175" fontAlgn="base">
              <a:buFont typeface="Wingdings" charset="2"/>
              <a:buChar char="§"/>
            </a:pPr>
            <a:r>
              <a:rPr lang="ru-RU" sz="2100" dirty="0"/>
              <a:t>Сжатие заголовков</a:t>
            </a:r>
          </a:p>
          <a:p>
            <a:pPr marL="257175" indent="-257175" fontAlgn="base">
              <a:buFont typeface="Wingdings" charset="2"/>
              <a:buChar char="§"/>
            </a:pPr>
            <a:r>
              <a:rPr lang="ru-RU" sz="2100" dirty="0"/>
              <a:t>Бинарный формат</a:t>
            </a:r>
          </a:p>
          <a:p>
            <a:pPr marL="257175" indent="-257175" fontAlgn="base">
              <a:buFont typeface="Wingdings" charset="2"/>
              <a:buChar char="§"/>
            </a:pPr>
            <a:r>
              <a:rPr lang="ru-RU" sz="2100" dirty="0"/>
              <a:t>Мультиплексирование</a:t>
            </a:r>
          </a:p>
          <a:p>
            <a:pPr marL="257175" indent="-257175" fontAlgn="base">
              <a:buFont typeface="Wingdings" charset="2"/>
              <a:buChar char="§"/>
            </a:pPr>
            <a:r>
              <a:rPr lang="ru-RU" sz="2100" dirty="0" err="1"/>
              <a:t>Приоритезация</a:t>
            </a:r>
            <a:endParaRPr lang="ru-RU" sz="2100" dirty="0"/>
          </a:p>
          <a:p>
            <a:r>
              <a:rPr lang="ru-RU" sz="1500" dirty="0">
                <a:latin typeface="Arial"/>
                <a:cs typeface="Arial"/>
              </a:rPr>
              <a:t/>
            </a:r>
            <a:br>
              <a:rPr lang="ru-RU" sz="1500" dirty="0">
                <a:latin typeface="Arial"/>
                <a:cs typeface="Arial"/>
              </a:rPr>
            </a:br>
            <a:endParaRPr lang="ru-RU" sz="1500" dirty="0">
              <a:latin typeface="Arial"/>
              <a:cs typeface="Arial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316" y="1280394"/>
            <a:ext cx="1188488" cy="1188488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806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80154" y="279886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Надстройка над </a:t>
            </a:r>
            <a:r>
              <a:rPr lang="en-US" sz="2250" b="1" dirty="0">
                <a:latin typeface="Arial"/>
                <a:cs typeface="Arial"/>
              </a:rPr>
              <a:t>HTTP/1.x</a:t>
            </a:r>
            <a:endParaRPr lang="ru-RU" sz="2250" b="1" dirty="0">
              <a:latin typeface="Arial"/>
              <a:cs typeface="Arial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056" y="827464"/>
            <a:ext cx="5771445" cy="3687386"/>
          </a:xfrm>
          <a:prstGeom prst="rect">
            <a:avLst/>
          </a:prstGeom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360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82318" y="382910"/>
            <a:ext cx="4163624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50" b="1" dirty="0">
                <a:latin typeface="Arial"/>
                <a:cs typeface="Arial"/>
              </a:rPr>
              <a:t>Бинарный формат</a:t>
            </a: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827465"/>
            <a:ext cx="5172075" cy="39338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034540" y="2794377"/>
            <a:ext cx="105918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HTTP/2</a:t>
            </a:r>
            <a:endParaRPr lang="ru-RU" sz="1350" dirty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B0B1A9-7217-FB4C-AB8B-EC3ACA4674A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62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3580</TotalTime>
  <Words>1682</Words>
  <Application>Microsoft Macintosh PowerPoint</Application>
  <PresentationFormat>Экран (16:9)</PresentationFormat>
  <Paragraphs>381</Paragraphs>
  <Slides>50</Slides>
  <Notes>50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50</vt:i4>
      </vt:variant>
    </vt:vector>
  </HeadingPairs>
  <TitlesOfParts>
    <vt:vector size="57" baseType="lpstr">
      <vt:lpstr>Andale Mono</vt:lpstr>
      <vt:lpstr>Calibri</vt:lpstr>
      <vt:lpstr>Courier</vt:lpstr>
      <vt:lpstr>Mangal</vt:lpstr>
      <vt:lpstr>Wingdings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</dc:creator>
  <cp:lastModifiedBy>Александр Майоров</cp:lastModifiedBy>
  <cp:revision>123</cp:revision>
  <cp:lastPrinted>2016-09-24T10:23:27Z</cp:lastPrinted>
  <dcterms:created xsi:type="dcterms:W3CDTF">2016-02-10T10:48:55Z</dcterms:created>
  <dcterms:modified xsi:type="dcterms:W3CDTF">2016-09-24T10:25:49Z</dcterms:modified>
</cp:coreProperties>
</file>